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2.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1.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3.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4.xml" ContentType="application/vnd.openxmlformats-officedocument.themeOverride+xml"/>
  <Override PartName="/ppt/notesSlides/notesSlide12.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5.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6.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7" r:id="rId2"/>
  </p:sldMasterIdLst>
  <p:notesMasterIdLst>
    <p:notesMasterId r:id="rId27"/>
  </p:notesMasterIdLst>
  <p:handoutMasterIdLst>
    <p:handoutMasterId r:id="rId28"/>
  </p:handoutMasterIdLst>
  <p:sldIdLst>
    <p:sldId id="272" r:id="rId3"/>
    <p:sldId id="275" r:id="rId4"/>
    <p:sldId id="295" r:id="rId5"/>
    <p:sldId id="306" r:id="rId6"/>
    <p:sldId id="277" r:id="rId7"/>
    <p:sldId id="278" r:id="rId8"/>
    <p:sldId id="294" r:id="rId9"/>
    <p:sldId id="313" r:id="rId10"/>
    <p:sldId id="314" r:id="rId11"/>
    <p:sldId id="308" r:id="rId12"/>
    <p:sldId id="284" r:id="rId13"/>
    <p:sldId id="315" r:id="rId14"/>
    <p:sldId id="309" r:id="rId15"/>
    <p:sldId id="310" r:id="rId16"/>
    <p:sldId id="312" r:id="rId17"/>
    <p:sldId id="296" r:id="rId18"/>
    <p:sldId id="297" r:id="rId19"/>
    <p:sldId id="305" r:id="rId20"/>
    <p:sldId id="311" r:id="rId21"/>
    <p:sldId id="298" r:id="rId22"/>
    <p:sldId id="299" r:id="rId23"/>
    <p:sldId id="300" r:id="rId24"/>
    <p:sldId id="302" r:id="rId25"/>
    <p:sldId id="303" r:id="rId26"/>
  </p:sldIdLst>
  <p:sldSz cx="10058400" cy="7772400"/>
  <p:notesSz cx="91440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h+IFQ8/RAta1LCPC8xgT7hvsr+l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565A"/>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65" autoAdjust="0"/>
    <p:restoredTop sz="90823" autoAdjust="0"/>
  </p:normalViewPr>
  <p:slideViewPr>
    <p:cSldViewPr snapToGrid="0">
      <p:cViewPr varScale="1">
        <p:scale>
          <a:sx n="66" d="100"/>
          <a:sy n="66" d="100"/>
        </p:scale>
        <p:origin x="1814" y="58"/>
      </p:cViewPr>
      <p:guideLst/>
    </p:cSldViewPr>
  </p:slideViewPr>
  <p:notesTextViewPr>
    <p:cViewPr>
      <p:scale>
        <a:sx n="3" d="2"/>
        <a:sy n="3" d="2"/>
      </p:scale>
      <p:origin x="0" y="0"/>
    </p:cViewPr>
  </p:notesTextViewPr>
  <p:notesViewPr>
    <p:cSldViewPr snapToGrid="0">
      <p:cViewPr varScale="1">
        <p:scale>
          <a:sx n="103" d="100"/>
          <a:sy n="103" d="100"/>
        </p:scale>
        <p:origin x="1494" y="4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5" Type="http://customschemas.google.com/relationships/presentationmetadata" Target="metadata"/><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8.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9.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0.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embeddings/oleObject1.bin"/></Relationships>
</file>

<file path=ppt/charts/_rels/chart14.xml.rels><?xml version="1.0" encoding="UTF-8" standalone="yes"?>
<Relationships xmlns="http://schemas.openxmlformats.org/package/2006/relationships"><Relationship Id="rId3" Type="http://schemas.openxmlformats.org/officeDocument/2006/relationships/oleObject" Target="file:///\\Users\dyerwhitehurst\Documents\TPIC%20Relative%20Valuation.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Users\dyerwhitehurst\Documents\TPIC%20Relative%20Valuation.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Users\dyerwhitehurst\Documents\TPIC%20Relative%20Valuation.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Users\dyerwhitehurst\Documents\TPIC%20Relative%20Valuation.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Patrick\Documents\School\SMIF\TPIC%20Football%20Field.xlsx" TargetMode="External"/><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1.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Column1</c:v>
                </c:pt>
              </c:strCache>
            </c:strRef>
          </c:tx>
          <c:dPt>
            <c:idx val="0"/>
            <c:bubble3D val="0"/>
            <c:spPr>
              <a:solidFill>
                <a:schemeClr val="accent1">
                  <a:shade val="53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1-4859-4CE5-810E-CEB95667C771}"/>
              </c:ext>
            </c:extLst>
          </c:dPt>
          <c:dPt>
            <c:idx val="1"/>
            <c:bubble3D val="0"/>
            <c:spPr>
              <a:solidFill>
                <a:schemeClr val="accent1">
                  <a:shade val="76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4859-4CE5-810E-CEB95667C771}"/>
              </c:ext>
            </c:extLst>
          </c:dPt>
          <c:dPt>
            <c:idx val="2"/>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5-4859-4CE5-810E-CEB95667C771}"/>
              </c:ext>
            </c:extLst>
          </c:dPt>
          <c:dPt>
            <c:idx val="3"/>
            <c:bubble3D val="0"/>
            <c:spPr>
              <a:solidFill>
                <a:schemeClr val="accent1">
                  <a:tint val="77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7-4859-4CE5-810E-CEB95667C771}"/>
              </c:ext>
            </c:extLst>
          </c:dPt>
          <c:dPt>
            <c:idx val="4"/>
            <c:bubble3D val="0"/>
            <c:spPr>
              <a:solidFill>
                <a:schemeClr val="accent1">
                  <a:tint val="54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9-4859-4CE5-810E-CEB95667C77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Sheet1!$A$2:$A$6</c:f>
              <c:strCache>
                <c:ptCount val="5"/>
                <c:pt idx="0">
                  <c:v>Vestas</c:v>
                </c:pt>
                <c:pt idx="1">
                  <c:v>GE</c:v>
                </c:pt>
                <c:pt idx="2">
                  <c:v>Nordex/Acciona</c:v>
                </c:pt>
                <c:pt idx="3">
                  <c:v>Gamesa</c:v>
                </c:pt>
                <c:pt idx="4">
                  <c:v>Other</c:v>
                </c:pt>
              </c:strCache>
            </c:strRef>
          </c:cat>
          <c:val>
            <c:numRef>
              <c:f>Sheet1!$B$2:$B$6</c:f>
              <c:numCache>
                <c:formatCode>0.00%</c:formatCode>
                <c:ptCount val="5"/>
                <c:pt idx="0" formatCode="0%">
                  <c:v>0.32</c:v>
                </c:pt>
                <c:pt idx="1">
                  <c:v>0.317</c:v>
                </c:pt>
                <c:pt idx="2" formatCode="0%">
                  <c:v>0.19</c:v>
                </c:pt>
                <c:pt idx="3">
                  <c:v>0.112</c:v>
                </c:pt>
                <c:pt idx="4">
                  <c:v>6.0999999999999999E-2</c:v>
                </c:pt>
              </c:numCache>
            </c:numRef>
          </c:val>
          <c:extLst>
            <c:ext xmlns:c16="http://schemas.microsoft.com/office/drawing/2014/chart" uri="{C3380CC4-5D6E-409C-BE32-E72D297353CC}">
              <c16:uniqueId val="{00000000-5C98-47B6-8095-D7E03D5F1B26}"/>
            </c:ext>
          </c:extLst>
        </c:ser>
        <c:dLbls>
          <c:dLblPos val="bestFit"/>
          <c:showLegendKey val="0"/>
          <c:showVal val="1"/>
          <c:showCatName val="0"/>
          <c:showSerName val="0"/>
          <c:showPercent val="0"/>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rgbClr val="F86262"/>
              </a:solidFill>
              <a:ln w="25400">
                <a:solidFill>
                  <a:schemeClr val="lt1"/>
                </a:solidFill>
              </a:ln>
              <a:effectLst/>
              <a:sp3d contourW="25400">
                <a:contourClr>
                  <a:schemeClr val="lt1"/>
                </a:contourClr>
              </a:sp3d>
            </c:spPr>
            <c:extLst>
              <c:ext xmlns:c16="http://schemas.microsoft.com/office/drawing/2014/chart" uri="{C3380CC4-5D6E-409C-BE32-E72D297353CC}">
                <c16:uniqueId val="{00000001-9FCB-4D8C-9972-90A27CE1CEA4}"/>
              </c:ext>
            </c:extLst>
          </c:dPt>
          <c:dPt>
            <c:idx val="1"/>
            <c:bubble3D val="0"/>
            <c:spPr>
              <a:solidFill>
                <a:srgbClr val="FCC8C8"/>
              </a:solidFill>
              <a:ln w="25400">
                <a:solidFill>
                  <a:schemeClr val="lt1"/>
                </a:solidFill>
              </a:ln>
              <a:effectLst/>
              <a:sp3d contourW="25400">
                <a:contourClr>
                  <a:schemeClr val="lt1"/>
                </a:contourClr>
              </a:sp3d>
            </c:spPr>
            <c:extLst>
              <c:ext xmlns:c16="http://schemas.microsoft.com/office/drawing/2014/chart" uri="{C3380CC4-5D6E-409C-BE32-E72D297353CC}">
                <c16:uniqueId val="{00000003-9FCB-4D8C-9972-90A27CE1CEA4}"/>
              </c:ext>
            </c:extLst>
          </c:dPt>
          <c:dPt>
            <c:idx val="2"/>
            <c:bubble3D val="0"/>
            <c:spPr>
              <a:solidFill>
                <a:srgbClr val="480A08"/>
              </a:solidFill>
              <a:ln w="25400">
                <a:solidFill>
                  <a:schemeClr val="lt1"/>
                </a:solidFill>
              </a:ln>
              <a:effectLst/>
              <a:sp3d contourW="25400">
                <a:contourClr>
                  <a:schemeClr val="lt1"/>
                </a:contourClr>
              </a:sp3d>
            </c:spPr>
            <c:extLst>
              <c:ext xmlns:c16="http://schemas.microsoft.com/office/drawing/2014/chart" uri="{C3380CC4-5D6E-409C-BE32-E72D297353CC}">
                <c16:uniqueId val="{00000005-9FCB-4D8C-9972-90A27CE1CEA4}"/>
              </c:ext>
            </c:extLst>
          </c:dPt>
          <c:dPt>
            <c:idx val="3"/>
            <c:bubble3D val="0"/>
            <c:spPr>
              <a:solidFill>
                <a:srgbClr val="A20E0A"/>
              </a:solidFill>
              <a:ln w="25400">
                <a:solidFill>
                  <a:schemeClr val="lt1"/>
                </a:solidFill>
              </a:ln>
              <a:effectLst/>
              <a:sp3d contourW="25400">
                <a:contourClr>
                  <a:schemeClr val="lt1"/>
                </a:contourClr>
              </a:sp3d>
            </c:spPr>
            <c:extLst>
              <c:ext xmlns:c16="http://schemas.microsoft.com/office/drawing/2014/chart" uri="{C3380CC4-5D6E-409C-BE32-E72D297353CC}">
                <c16:uniqueId val="{00000007-9FCB-4D8C-9972-90A27CE1CEA4}"/>
              </c:ext>
            </c:extLst>
          </c:dPt>
          <c:dPt>
            <c:idx val="4"/>
            <c:bubble3D val="0"/>
            <c:spPr>
              <a:solidFill>
                <a:srgbClr val="EC1818"/>
              </a:solidFill>
              <a:ln w="25400">
                <a:solidFill>
                  <a:schemeClr val="lt1"/>
                </a:solidFill>
              </a:ln>
              <a:effectLst/>
              <a:sp3d contourW="25400">
                <a:contourClr>
                  <a:schemeClr val="lt1"/>
                </a:contourClr>
              </a:sp3d>
            </c:spPr>
            <c:extLst>
              <c:ext xmlns:c16="http://schemas.microsoft.com/office/drawing/2014/chart" uri="{C3380CC4-5D6E-409C-BE32-E72D297353CC}">
                <c16:uniqueId val="{00000009-9FCB-4D8C-9972-90A27CE1CEA4}"/>
              </c:ext>
            </c:extLst>
          </c:dPt>
          <c:dLbls>
            <c:dLbl>
              <c:idx val="2"/>
              <c:layout>
                <c:manualLayout>
                  <c:x val="8.4364521177259788E-3"/>
                  <c:y val="-0.21268316736163964"/>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9FCB-4D8C-9972-90A27CE1CEA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extLst>
          </c:dLbls>
          <c:cat>
            <c:strRef>
              <c:f>Sheet1!$A$37:$A$41</c:f>
              <c:strCache>
                <c:ptCount val="5"/>
                <c:pt idx="0">
                  <c:v>Vestas</c:v>
                </c:pt>
                <c:pt idx="1">
                  <c:v>GE</c:v>
                </c:pt>
                <c:pt idx="2">
                  <c:v>Nordex</c:v>
                </c:pt>
                <c:pt idx="3">
                  <c:v>Siemends Gamesa</c:v>
                </c:pt>
                <c:pt idx="4">
                  <c:v>Other</c:v>
                </c:pt>
              </c:strCache>
            </c:strRef>
          </c:cat>
          <c:val>
            <c:numRef>
              <c:f>Sheet1!$B$37:$B$41</c:f>
              <c:numCache>
                <c:formatCode>General</c:formatCode>
                <c:ptCount val="5"/>
                <c:pt idx="0">
                  <c:v>329472</c:v>
                </c:pt>
                <c:pt idx="1">
                  <c:v>325962</c:v>
                </c:pt>
                <c:pt idx="2">
                  <c:v>195156</c:v>
                </c:pt>
                <c:pt idx="3">
                  <c:v>115779</c:v>
                </c:pt>
                <c:pt idx="4">
                  <c:v>63255</c:v>
                </c:pt>
              </c:numCache>
            </c:numRef>
          </c:val>
          <c:extLst>
            <c:ext xmlns:c16="http://schemas.microsoft.com/office/drawing/2014/chart" uri="{C3380CC4-5D6E-409C-BE32-E72D297353CC}">
              <c16:uniqueId val="{0000000A-9FCB-4D8C-9972-90A27CE1CEA4}"/>
            </c:ext>
          </c:extLst>
        </c:ser>
        <c:dLbls>
          <c:showLegendKey val="0"/>
          <c:showVal val="0"/>
          <c:showCatName val="1"/>
          <c:showSerName val="0"/>
          <c:showPercent val="1"/>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percentStacked"/>
        <c:varyColors val="0"/>
        <c:ser>
          <c:idx val="0"/>
          <c:order val="0"/>
          <c:tx>
            <c:v>Vestas</c:v>
          </c:tx>
          <c:spPr>
            <a:solidFill>
              <a:srgbClr val="F86262"/>
            </a:solidFill>
            <a:ln>
              <a:noFill/>
            </a:ln>
            <a:effectLst/>
          </c:spPr>
          <c:invertIfNegative val="0"/>
          <c:cat>
            <c:numRef>
              <c:f>Sheet1!$A$59:$A$63</c:f>
              <c:numCache>
                <c:formatCode>General</c:formatCode>
                <c:ptCount val="5"/>
                <c:pt idx="0">
                  <c:v>2014</c:v>
                </c:pt>
                <c:pt idx="1">
                  <c:v>2015</c:v>
                </c:pt>
                <c:pt idx="2">
                  <c:v>2016</c:v>
                </c:pt>
                <c:pt idx="3">
                  <c:v>2017</c:v>
                </c:pt>
                <c:pt idx="4">
                  <c:v>2018</c:v>
                </c:pt>
              </c:numCache>
            </c:numRef>
          </c:cat>
          <c:val>
            <c:numRef>
              <c:f>Sheet1!$B$59:$B$63</c:f>
              <c:numCache>
                <c:formatCode>General</c:formatCode>
                <c:ptCount val="5"/>
                <c:pt idx="0">
                  <c:v>0</c:v>
                </c:pt>
                <c:pt idx="1">
                  <c:v>50031</c:v>
                </c:pt>
                <c:pt idx="2">
                  <c:v>170764</c:v>
                </c:pt>
                <c:pt idx="3">
                  <c:v>266276</c:v>
                </c:pt>
                <c:pt idx="4">
                  <c:v>329472</c:v>
                </c:pt>
              </c:numCache>
            </c:numRef>
          </c:val>
          <c:extLst>
            <c:ext xmlns:c16="http://schemas.microsoft.com/office/drawing/2014/chart" uri="{C3380CC4-5D6E-409C-BE32-E72D297353CC}">
              <c16:uniqueId val="{00000000-28C3-4E6B-B674-C5F68C3AC5D7}"/>
            </c:ext>
          </c:extLst>
        </c:ser>
        <c:ser>
          <c:idx val="1"/>
          <c:order val="1"/>
          <c:tx>
            <c:v>GE</c:v>
          </c:tx>
          <c:spPr>
            <a:solidFill>
              <a:srgbClr val="FCC8C8"/>
            </a:solidFill>
            <a:ln>
              <a:noFill/>
            </a:ln>
            <a:effectLst/>
          </c:spPr>
          <c:invertIfNegative val="0"/>
          <c:cat>
            <c:numRef>
              <c:f>Sheet1!$A$59:$A$63</c:f>
              <c:numCache>
                <c:formatCode>General</c:formatCode>
                <c:ptCount val="5"/>
                <c:pt idx="0">
                  <c:v>2014</c:v>
                </c:pt>
                <c:pt idx="1">
                  <c:v>2015</c:v>
                </c:pt>
                <c:pt idx="2">
                  <c:v>2016</c:v>
                </c:pt>
                <c:pt idx="3">
                  <c:v>2017</c:v>
                </c:pt>
                <c:pt idx="4">
                  <c:v>2018</c:v>
                </c:pt>
              </c:numCache>
            </c:numRef>
          </c:cat>
          <c:val>
            <c:numRef>
              <c:f>Sheet1!$C$59:$C$63</c:f>
              <c:numCache>
                <c:formatCode>General</c:formatCode>
                <c:ptCount val="5"/>
                <c:pt idx="0">
                  <c:v>234795</c:v>
                </c:pt>
                <c:pt idx="1">
                  <c:v>312495</c:v>
                </c:pt>
                <c:pt idx="2">
                  <c:v>372294</c:v>
                </c:pt>
                <c:pt idx="3">
                  <c:v>426133</c:v>
                </c:pt>
                <c:pt idx="4">
                  <c:v>325962</c:v>
                </c:pt>
              </c:numCache>
            </c:numRef>
          </c:val>
          <c:extLst>
            <c:ext xmlns:c16="http://schemas.microsoft.com/office/drawing/2014/chart" uri="{C3380CC4-5D6E-409C-BE32-E72D297353CC}">
              <c16:uniqueId val="{00000001-28C3-4E6B-B674-C5F68C3AC5D7}"/>
            </c:ext>
          </c:extLst>
        </c:ser>
        <c:ser>
          <c:idx val="2"/>
          <c:order val="2"/>
          <c:tx>
            <c:v>Nordex</c:v>
          </c:tx>
          <c:spPr>
            <a:solidFill>
              <a:srgbClr val="480A08"/>
            </a:solidFill>
            <a:ln>
              <a:noFill/>
            </a:ln>
            <a:effectLst/>
          </c:spPr>
          <c:invertIfNegative val="0"/>
          <c:cat>
            <c:numRef>
              <c:f>Sheet1!$A$59:$A$63</c:f>
              <c:numCache>
                <c:formatCode>General</c:formatCode>
                <c:ptCount val="5"/>
                <c:pt idx="0">
                  <c:v>2014</c:v>
                </c:pt>
                <c:pt idx="1">
                  <c:v>2015</c:v>
                </c:pt>
                <c:pt idx="2">
                  <c:v>2016</c:v>
                </c:pt>
                <c:pt idx="3">
                  <c:v>2017</c:v>
                </c:pt>
                <c:pt idx="4">
                  <c:v>2018</c:v>
                </c:pt>
              </c:numCache>
            </c:numRef>
          </c:cat>
          <c:val>
            <c:numRef>
              <c:f>Sheet1!$D$59:$D$63</c:f>
              <c:numCache>
                <c:formatCode>General</c:formatCode>
                <c:ptCount val="5"/>
                <c:pt idx="0">
                  <c:v>69383</c:v>
                </c:pt>
                <c:pt idx="1">
                  <c:v>154927</c:v>
                </c:pt>
                <c:pt idx="2">
                  <c:v>138228</c:v>
                </c:pt>
                <c:pt idx="3">
                  <c:v>153227</c:v>
                </c:pt>
                <c:pt idx="4">
                  <c:v>195156</c:v>
                </c:pt>
              </c:numCache>
            </c:numRef>
          </c:val>
          <c:extLst>
            <c:ext xmlns:c16="http://schemas.microsoft.com/office/drawing/2014/chart" uri="{C3380CC4-5D6E-409C-BE32-E72D297353CC}">
              <c16:uniqueId val="{00000002-28C3-4E6B-B674-C5F68C3AC5D7}"/>
            </c:ext>
          </c:extLst>
        </c:ser>
        <c:ser>
          <c:idx val="3"/>
          <c:order val="3"/>
          <c:tx>
            <c:v>Siemens Gamesa</c:v>
          </c:tx>
          <c:spPr>
            <a:solidFill>
              <a:srgbClr val="A20E0A"/>
            </a:solidFill>
            <a:ln>
              <a:noFill/>
            </a:ln>
            <a:effectLst/>
          </c:spPr>
          <c:invertIfNegative val="0"/>
          <c:cat>
            <c:numRef>
              <c:f>Sheet1!$A$59:$A$63</c:f>
              <c:numCache>
                <c:formatCode>General</c:formatCode>
                <c:ptCount val="5"/>
                <c:pt idx="0">
                  <c:v>2014</c:v>
                </c:pt>
                <c:pt idx="1">
                  <c:v>2015</c:v>
                </c:pt>
                <c:pt idx="2">
                  <c:v>2016</c:v>
                </c:pt>
                <c:pt idx="3">
                  <c:v>2017</c:v>
                </c:pt>
                <c:pt idx="4">
                  <c:v>2018</c:v>
                </c:pt>
              </c:numCache>
            </c:numRef>
          </c:cat>
          <c:val>
            <c:numRef>
              <c:f>Sheet1!$E$59:$E$63</c:f>
              <c:numCache>
                <c:formatCode>General</c:formatCode>
                <c:ptCount val="5"/>
                <c:pt idx="0">
                  <c:v>13501</c:v>
                </c:pt>
                <c:pt idx="1">
                  <c:v>60544</c:v>
                </c:pt>
                <c:pt idx="2">
                  <c:v>78324</c:v>
                </c:pt>
                <c:pt idx="3">
                  <c:v>92394</c:v>
                </c:pt>
                <c:pt idx="4">
                  <c:v>115779</c:v>
                </c:pt>
              </c:numCache>
            </c:numRef>
          </c:val>
          <c:extLst>
            <c:ext xmlns:c16="http://schemas.microsoft.com/office/drawing/2014/chart" uri="{C3380CC4-5D6E-409C-BE32-E72D297353CC}">
              <c16:uniqueId val="{00000003-28C3-4E6B-B674-C5F68C3AC5D7}"/>
            </c:ext>
          </c:extLst>
        </c:ser>
        <c:ser>
          <c:idx val="4"/>
          <c:order val="4"/>
          <c:tx>
            <c:v>Other</c:v>
          </c:tx>
          <c:spPr>
            <a:solidFill>
              <a:srgbClr val="EC1818"/>
            </a:solidFill>
            <a:ln>
              <a:noFill/>
            </a:ln>
            <a:effectLst/>
          </c:spPr>
          <c:invertIfNegative val="0"/>
          <c:cat>
            <c:numRef>
              <c:f>Sheet1!$A$59:$A$63</c:f>
              <c:numCache>
                <c:formatCode>General</c:formatCode>
                <c:ptCount val="5"/>
                <c:pt idx="0">
                  <c:v>2014</c:v>
                </c:pt>
                <c:pt idx="1">
                  <c:v>2015</c:v>
                </c:pt>
                <c:pt idx="2">
                  <c:v>2016</c:v>
                </c:pt>
                <c:pt idx="3">
                  <c:v>2017</c:v>
                </c:pt>
                <c:pt idx="4">
                  <c:v>2018</c:v>
                </c:pt>
              </c:numCache>
            </c:numRef>
          </c:cat>
          <c:val>
            <c:numRef>
              <c:f>Sheet1!$F$59:$F$63</c:f>
              <c:numCache>
                <c:formatCode>General</c:formatCode>
                <c:ptCount val="5"/>
                <c:pt idx="0">
                  <c:v>3068</c:v>
                </c:pt>
                <c:pt idx="1">
                  <c:v>7855</c:v>
                </c:pt>
                <c:pt idx="2">
                  <c:v>9409</c:v>
                </c:pt>
                <c:pt idx="3">
                  <c:v>17168</c:v>
                </c:pt>
                <c:pt idx="4">
                  <c:v>63255</c:v>
                </c:pt>
              </c:numCache>
            </c:numRef>
          </c:val>
          <c:extLst>
            <c:ext xmlns:c16="http://schemas.microsoft.com/office/drawing/2014/chart" uri="{C3380CC4-5D6E-409C-BE32-E72D297353CC}">
              <c16:uniqueId val="{00000004-28C3-4E6B-B674-C5F68C3AC5D7}"/>
            </c:ext>
          </c:extLst>
        </c:ser>
        <c:dLbls>
          <c:showLegendKey val="0"/>
          <c:showVal val="0"/>
          <c:showCatName val="0"/>
          <c:showSerName val="0"/>
          <c:showPercent val="0"/>
          <c:showBubbleSize val="0"/>
        </c:dLbls>
        <c:gapWidth val="150"/>
        <c:overlap val="100"/>
        <c:axId val="732641632"/>
        <c:axId val="732630152"/>
      </c:barChart>
      <c:catAx>
        <c:axId val="732641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2630152"/>
        <c:crosses val="autoZero"/>
        <c:auto val="1"/>
        <c:lblAlgn val="ctr"/>
        <c:lblOffset val="100"/>
        <c:noMultiLvlLbl val="0"/>
      </c:catAx>
      <c:valAx>
        <c:axId val="73263015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2641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v>Tax Credits (Cents)</c:v>
          </c:tx>
          <c:spPr>
            <a:ln w="28575" cap="rnd">
              <a:solidFill>
                <a:srgbClr val="FCC8C8"/>
              </a:solidFill>
              <a:round/>
            </a:ln>
            <a:effectLst/>
          </c:spPr>
          <c:marker>
            <c:symbol val="none"/>
          </c:marker>
          <c:cat>
            <c:numRef>
              <c:f>Sheet1!$A$81:$A$85</c:f>
              <c:numCache>
                <c:formatCode>General</c:formatCode>
                <c:ptCount val="5"/>
                <c:pt idx="0">
                  <c:v>2016</c:v>
                </c:pt>
                <c:pt idx="1">
                  <c:v>2017</c:v>
                </c:pt>
                <c:pt idx="2">
                  <c:v>2018</c:v>
                </c:pt>
                <c:pt idx="3">
                  <c:v>2019</c:v>
                </c:pt>
                <c:pt idx="4">
                  <c:v>2020</c:v>
                </c:pt>
              </c:numCache>
            </c:numRef>
          </c:cat>
          <c:val>
            <c:numRef>
              <c:f>Sheet1!$B$81:$B$85</c:f>
              <c:numCache>
                <c:formatCode>General</c:formatCode>
                <c:ptCount val="5"/>
                <c:pt idx="0">
                  <c:v>2.2999999999999998</c:v>
                </c:pt>
                <c:pt idx="1">
                  <c:v>1.8</c:v>
                </c:pt>
                <c:pt idx="2">
                  <c:v>1.4</c:v>
                </c:pt>
                <c:pt idx="3">
                  <c:v>0.9</c:v>
                </c:pt>
                <c:pt idx="4">
                  <c:v>0</c:v>
                </c:pt>
              </c:numCache>
            </c:numRef>
          </c:val>
          <c:smooth val="0"/>
          <c:extLst>
            <c:ext xmlns:c16="http://schemas.microsoft.com/office/drawing/2014/chart" uri="{C3380CC4-5D6E-409C-BE32-E72D297353CC}">
              <c16:uniqueId val="{00000000-7880-4E40-9CF8-15E4CAA63B2A}"/>
            </c:ext>
          </c:extLst>
        </c:ser>
        <c:dLbls>
          <c:showLegendKey val="0"/>
          <c:showVal val="0"/>
          <c:showCatName val="0"/>
          <c:showSerName val="0"/>
          <c:showPercent val="0"/>
          <c:showBubbleSize val="0"/>
        </c:dLbls>
        <c:marker val="1"/>
        <c:smooth val="0"/>
        <c:axId val="427965024"/>
        <c:axId val="427972240"/>
      </c:lineChart>
      <c:lineChart>
        <c:grouping val="standard"/>
        <c:varyColors val="0"/>
        <c:ser>
          <c:idx val="1"/>
          <c:order val="1"/>
          <c:tx>
            <c:v>Wind Growth (GW)</c:v>
          </c:tx>
          <c:spPr>
            <a:ln w="28575" cap="rnd">
              <a:solidFill>
                <a:srgbClr val="A20E0A"/>
              </a:solidFill>
              <a:round/>
            </a:ln>
            <a:effectLst/>
          </c:spPr>
          <c:marker>
            <c:symbol val="none"/>
          </c:marker>
          <c:cat>
            <c:numRef>
              <c:f>Sheet1!$A$81:$A$85</c:f>
              <c:numCache>
                <c:formatCode>General</c:formatCode>
                <c:ptCount val="5"/>
                <c:pt idx="0">
                  <c:v>2016</c:v>
                </c:pt>
                <c:pt idx="1">
                  <c:v>2017</c:v>
                </c:pt>
                <c:pt idx="2">
                  <c:v>2018</c:v>
                </c:pt>
                <c:pt idx="3">
                  <c:v>2019</c:v>
                </c:pt>
                <c:pt idx="4">
                  <c:v>2020</c:v>
                </c:pt>
              </c:numCache>
            </c:numRef>
          </c:cat>
          <c:val>
            <c:numRef>
              <c:f>Sheet1!$C$81:$C$85</c:f>
              <c:numCache>
                <c:formatCode>General</c:formatCode>
                <c:ptCount val="5"/>
                <c:pt idx="0">
                  <c:v>487.3</c:v>
                </c:pt>
                <c:pt idx="1">
                  <c:v>539.1</c:v>
                </c:pt>
                <c:pt idx="2">
                  <c:v>591</c:v>
                </c:pt>
                <c:pt idx="3">
                  <c:v>656</c:v>
                </c:pt>
                <c:pt idx="4">
                  <c:v>722</c:v>
                </c:pt>
              </c:numCache>
            </c:numRef>
          </c:val>
          <c:smooth val="0"/>
          <c:extLst>
            <c:ext xmlns:c16="http://schemas.microsoft.com/office/drawing/2014/chart" uri="{C3380CC4-5D6E-409C-BE32-E72D297353CC}">
              <c16:uniqueId val="{00000001-7880-4E40-9CF8-15E4CAA63B2A}"/>
            </c:ext>
          </c:extLst>
        </c:ser>
        <c:dLbls>
          <c:showLegendKey val="0"/>
          <c:showVal val="0"/>
          <c:showCatName val="0"/>
          <c:showSerName val="0"/>
          <c:showPercent val="0"/>
          <c:showBubbleSize val="0"/>
        </c:dLbls>
        <c:marker val="1"/>
        <c:smooth val="0"/>
        <c:axId val="433502880"/>
        <c:axId val="433504192"/>
      </c:lineChart>
      <c:catAx>
        <c:axId val="427965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7972240"/>
        <c:crosses val="autoZero"/>
        <c:auto val="1"/>
        <c:lblAlgn val="ctr"/>
        <c:lblOffset val="100"/>
        <c:noMultiLvlLbl val="0"/>
      </c:catAx>
      <c:valAx>
        <c:axId val="42797224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7965024"/>
        <c:crosses val="autoZero"/>
        <c:crossBetween val="between"/>
      </c:valAx>
      <c:valAx>
        <c:axId val="433504192"/>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3502880"/>
        <c:crosses val="max"/>
        <c:crossBetween val="between"/>
      </c:valAx>
      <c:catAx>
        <c:axId val="433502880"/>
        <c:scaling>
          <c:orientation val="minMax"/>
        </c:scaling>
        <c:delete val="1"/>
        <c:axPos val="b"/>
        <c:numFmt formatCode="General" sourceLinked="1"/>
        <c:majorTickMark val="out"/>
        <c:minorTickMark val="none"/>
        <c:tickLblPos val="nextTo"/>
        <c:crossAx val="43350419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Tax Credits (Cents)</c:v>
          </c:tx>
          <c:spPr>
            <a:ln w="28575" cap="rnd">
              <a:solidFill>
                <a:srgbClr val="FCC8C8"/>
              </a:solidFill>
              <a:round/>
            </a:ln>
            <a:effectLst/>
          </c:spPr>
          <c:marker>
            <c:symbol val="none"/>
          </c:marker>
          <c:cat>
            <c:numRef>
              <c:f>'[TPI Composites Graphs_JH.xlsx]Sheet1'!$A$101:$A$105</c:f>
              <c:numCache>
                <c:formatCode>General</c:formatCode>
                <c:ptCount val="5"/>
                <c:pt idx="0">
                  <c:v>2016</c:v>
                </c:pt>
                <c:pt idx="1">
                  <c:v>2017</c:v>
                </c:pt>
                <c:pt idx="2">
                  <c:v>2018</c:v>
                </c:pt>
                <c:pt idx="3">
                  <c:v>2019</c:v>
                </c:pt>
                <c:pt idx="4">
                  <c:v>2020</c:v>
                </c:pt>
              </c:numCache>
            </c:numRef>
          </c:cat>
          <c:val>
            <c:numRef>
              <c:f>'[TPI Composites Graphs_JH.xlsx]Sheet1'!$B$101:$B$105</c:f>
              <c:numCache>
                <c:formatCode>General</c:formatCode>
                <c:ptCount val="5"/>
                <c:pt idx="0">
                  <c:v>2.2999999999999998</c:v>
                </c:pt>
                <c:pt idx="1">
                  <c:v>1.8</c:v>
                </c:pt>
                <c:pt idx="2">
                  <c:v>1.4</c:v>
                </c:pt>
                <c:pt idx="3">
                  <c:v>0.9</c:v>
                </c:pt>
                <c:pt idx="4">
                  <c:v>0</c:v>
                </c:pt>
              </c:numCache>
            </c:numRef>
          </c:val>
          <c:smooth val="0"/>
          <c:extLst>
            <c:ext xmlns:c16="http://schemas.microsoft.com/office/drawing/2014/chart" uri="{C3380CC4-5D6E-409C-BE32-E72D297353CC}">
              <c16:uniqueId val="{00000000-48F6-4921-9E6C-13BDDB1A6BDE}"/>
            </c:ext>
          </c:extLst>
        </c:ser>
        <c:dLbls>
          <c:showLegendKey val="0"/>
          <c:showVal val="0"/>
          <c:showCatName val="0"/>
          <c:showSerName val="0"/>
          <c:showPercent val="0"/>
          <c:showBubbleSize val="0"/>
        </c:dLbls>
        <c:marker val="1"/>
        <c:smooth val="0"/>
        <c:axId val="772277736"/>
        <c:axId val="772277408"/>
      </c:lineChart>
      <c:lineChart>
        <c:grouping val="standard"/>
        <c:varyColors val="0"/>
        <c:ser>
          <c:idx val="1"/>
          <c:order val="1"/>
          <c:tx>
            <c:v>LCOE ($/MWh)</c:v>
          </c:tx>
          <c:spPr>
            <a:ln w="28575" cap="rnd">
              <a:solidFill>
                <a:srgbClr val="A20E0A"/>
              </a:solidFill>
              <a:round/>
            </a:ln>
            <a:effectLst/>
          </c:spPr>
          <c:marker>
            <c:symbol val="none"/>
          </c:marker>
          <c:cat>
            <c:numRef>
              <c:f>'[TPI Composites Graphs_JH.xlsx]Sheet1'!$A$101:$A$105</c:f>
              <c:numCache>
                <c:formatCode>General</c:formatCode>
                <c:ptCount val="5"/>
                <c:pt idx="0">
                  <c:v>2016</c:v>
                </c:pt>
                <c:pt idx="1">
                  <c:v>2017</c:v>
                </c:pt>
                <c:pt idx="2">
                  <c:v>2018</c:v>
                </c:pt>
                <c:pt idx="3">
                  <c:v>2019</c:v>
                </c:pt>
                <c:pt idx="4">
                  <c:v>2020</c:v>
                </c:pt>
              </c:numCache>
            </c:numRef>
          </c:cat>
          <c:val>
            <c:numRef>
              <c:f>'[TPI Composites Graphs_JH.xlsx]Sheet1'!$C$101:$C$105</c:f>
              <c:numCache>
                <c:formatCode>General</c:formatCode>
                <c:ptCount val="5"/>
                <c:pt idx="0">
                  <c:v>47</c:v>
                </c:pt>
                <c:pt idx="1">
                  <c:v>45</c:v>
                </c:pt>
                <c:pt idx="2">
                  <c:v>42</c:v>
                </c:pt>
                <c:pt idx="3">
                  <c:v>40</c:v>
                </c:pt>
                <c:pt idx="4">
                  <c:v>39</c:v>
                </c:pt>
              </c:numCache>
            </c:numRef>
          </c:val>
          <c:smooth val="0"/>
          <c:extLst>
            <c:ext xmlns:c16="http://schemas.microsoft.com/office/drawing/2014/chart" uri="{C3380CC4-5D6E-409C-BE32-E72D297353CC}">
              <c16:uniqueId val="{00000001-48F6-4921-9E6C-13BDDB1A6BDE}"/>
            </c:ext>
          </c:extLst>
        </c:ser>
        <c:dLbls>
          <c:showLegendKey val="0"/>
          <c:showVal val="0"/>
          <c:showCatName val="0"/>
          <c:showSerName val="0"/>
          <c:showPercent val="0"/>
          <c:showBubbleSize val="0"/>
        </c:dLbls>
        <c:marker val="1"/>
        <c:smooth val="0"/>
        <c:axId val="772206416"/>
        <c:axId val="772205760"/>
      </c:lineChart>
      <c:catAx>
        <c:axId val="772277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2277408"/>
        <c:crosses val="autoZero"/>
        <c:auto val="1"/>
        <c:lblAlgn val="ctr"/>
        <c:lblOffset val="100"/>
        <c:noMultiLvlLbl val="0"/>
      </c:catAx>
      <c:valAx>
        <c:axId val="77227740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2277736"/>
        <c:crosses val="autoZero"/>
        <c:crossBetween val="between"/>
      </c:valAx>
      <c:valAx>
        <c:axId val="772205760"/>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2206416"/>
        <c:crosses val="max"/>
        <c:crossBetween val="between"/>
      </c:valAx>
      <c:catAx>
        <c:axId val="772206416"/>
        <c:scaling>
          <c:orientation val="minMax"/>
        </c:scaling>
        <c:delete val="1"/>
        <c:axPos val="b"/>
        <c:numFmt formatCode="General" sourceLinked="1"/>
        <c:majorTickMark val="out"/>
        <c:minorTickMark val="none"/>
        <c:tickLblPos val="nextTo"/>
        <c:crossAx val="77220576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1">
                <a:lumMod val="50000"/>
                <a:lumOff val="50000"/>
              </a:schemeClr>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80E9-464E-BEF9-128E8C7D77D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Sheet1!$B$16:$B$20</c:f>
              <c:strCache>
                <c:ptCount val="5"/>
                <c:pt idx="0">
                  <c:v>TPIC</c:v>
                </c:pt>
                <c:pt idx="1">
                  <c:v>HXL</c:v>
                </c:pt>
                <c:pt idx="2">
                  <c:v>AIN</c:v>
                </c:pt>
                <c:pt idx="3">
                  <c:v>FSLR</c:v>
                </c:pt>
                <c:pt idx="4">
                  <c:v>VWS</c:v>
                </c:pt>
              </c:strCache>
            </c:strRef>
          </c:cat>
          <c:val>
            <c:numRef>
              <c:f>Sheet1!$C$16:$C$20</c:f>
              <c:numCache>
                <c:formatCode>General</c:formatCode>
                <c:ptCount val="5"/>
                <c:pt idx="0">
                  <c:v>17.8</c:v>
                </c:pt>
                <c:pt idx="1">
                  <c:v>21.16</c:v>
                </c:pt>
                <c:pt idx="2">
                  <c:v>19</c:v>
                </c:pt>
                <c:pt idx="3">
                  <c:v>14.4</c:v>
                </c:pt>
                <c:pt idx="4">
                  <c:v>19.100000000000001</c:v>
                </c:pt>
              </c:numCache>
            </c:numRef>
          </c:val>
          <c:extLst>
            <c:ext xmlns:c16="http://schemas.microsoft.com/office/drawing/2014/chart" uri="{C3380CC4-5D6E-409C-BE32-E72D297353CC}">
              <c16:uniqueId val="{00000002-80E9-464E-BEF9-128E8C7D77D4}"/>
            </c:ext>
          </c:extLst>
        </c:ser>
        <c:dLbls>
          <c:dLblPos val="outEnd"/>
          <c:showLegendKey val="0"/>
          <c:showVal val="1"/>
          <c:showCatName val="0"/>
          <c:showSerName val="0"/>
          <c:showPercent val="0"/>
          <c:showBubbleSize val="0"/>
        </c:dLbls>
        <c:gapWidth val="219"/>
        <c:overlap val="-27"/>
        <c:axId val="414630399"/>
        <c:axId val="414666159"/>
      </c:barChart>
      <c:catAx>
        <c:axId val="4146303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4666159"/>
        <c:crosses val="autoZero"/>
        <c:auto val="1"/>
        <c:lblAlgn val="ctr"/>
        <c:lblOffset val="100"/>
        <c:noMultiLvlLbl val="0"/>
      </c:catAx>
      <c:valAx>
        <c:axId val="414666159"/>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46303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1">
                <a:lumMod val="50000"/>
                <a:lumOff val="50000"/>
              </a:schemeClr>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FF99-D54C-B9BC-2346A6546C87}"/>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Sheet1!$B$37:$B$41</c:f>
              <c:strCache>
                <c:ptCount val="5"/>
                <c:pt idx="0">
                  <c:v>TPIC</c:v>
                </c:pt>
                <c:pt idx="1">
                  <c:v>HXL</c:v>
                </c:pt>
                <c:pt idx="2">
                  <c:v>AIN</c:v>
                </c:pt>
                <c:pt idx="3">
                  <c:v>FSLR</c:v>
                </c:pt>
                <c:pt idx="4">
                  <c:v>VWS</c:v>
                </c:pt>
              </c:strCache>
            </c:strRef>
          </c:cat>
          <c:val>
            <c:numRef>
              <c:f>Sheet1!$C$37:$C$41</c:f>
              <c:numCache>
                <c:formatCode>General</c:formatCode>
                <c:ptCount val="5"/>
                <c:pt idx="0">
                  <c:v>0.54</c:v>
                </c:pt>
                <c:pt idx="1">
                  <c:v>3.12</c:v>
                </c:pt>
                <c:pt idx="2">
                  <c:v>2.65</c:v>
                </c:pt>
                <c:pt idx="3">
                  <c:v>1.1499999999999999</c:v>
                </c:pt>
                <c:pt idx="4">
                  <c:v>1.17</c:v>
                </c:pt>
              </c:numCache>
            </c:numRef>
          </c:val>
          <c:extLst>
            <c:ext xmlns:c16="http://schemas.microsoft.com/office/drawing/2014/chart" uri="{C3380CC4-5D6E-409C-BE32-E72D297353CC}">
              <c16:uniqueId val="{00000002-FF99-D54C-B9BC-2346A6546C87}"/>
            </c:ext>
          </c:extLst>
        </c:ser>
        <c:dLbls>
          <c:dLblPos val="outEnd"/>
          <c:showLegendKey val="0"/>
          <c:showVal val="1"/>
          <c:showCatName val="0"/>
          <c:showSerName val="0"/>
          <c:showPercent val="0"/>
          <c:showBubbleSize val="0"/>
        </c:dLbls>
        <c:gapWidth val="219"/>
        <c:overlap val="-27"/>
        <c:axId val="350426207"/>
        <c:axId val="416484255"/>
      </c:barChart>
      <c:catAx>
        <c:axId val="3504262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6484255"/>
        <c:crosses val="autoZero"/>
        <c:auto val="1"/>
        <c:lblAlgn val="ctr"/>
        <c:lblOffset val="100"/>
        <c:noMultiLvlLbl val="0"/>
      </c:catAx>
      <c:valAx>
        <c:axId val="416484255"/>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042620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1">
                <a:lumMod val="50000"/>
                <a:lumOff val="50000"/>
              </a:schemeClr>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8D8D-BD4B-80F4-363C42F3C6F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Sheet1!$B$2:$B$6</c:f>
              <c:strCache>
                <c:ptCount val="5"/>
                <c:pt idx="0">
                  <c:v>TPIC</c:v>
                </c:pt>
                <c:pt idx="1">
                  <c:v>HXL</c:v>
                </c:pt>
                <c:pt idx="2">
                  <c:v>AIN</c:v>
                </c:pt>
                <c:pt idx="3">
                  <c:v>FSLR</c:v>
                </c:pt>
                <c:pt idx="4">
                  <c:v>VWS</c:v>
                </c:pt>
              </c:strCache>
            </c:strRef>
          </c:cat>
          <c:val>
            <c:numRef>
              <c:f>Sheet1!$C$2:$C$6</c:f>
              <c:numCache>
                <c:formatCode>General</c:formatCode>
                <c:ptCount val="5"/>
                <c:pt idx="0">
                  <c:v>22.84</c:v>
                </c:pt>
                <c:pt idx="1">
                  <c:v>21.64</c:v>
                </c:pt>
                <c:pt idx="2">
                  <c:v>20.87</c:v>
                </c:pt>
                <c:pt idx="3">
                  <c:v>10.37</c:v>
                </c:pt>
                <c:pt idx="4">
                  <c:v>19.43</c:v>
                </c:pt>
              </c:numCache>
            </c:numRef>
          </c:val>
          <c:extLst>
            <c:ext xmlns:c16="http://schemas.microsoft.com/office/drawing/2014/chart" uri="{C3380CC4-5D6E-409C-BE32-E72D297353CC}">
              <c16:uniqueId val="{00000002-8D8D-BD4B-80F4-363C42F3C6F1}"/>
            </c:ext>
          </c:extLst>
        </c:ser>
        <c:dLbls>
          <c:dLblPos val="outEnd"/>
          <c:showLegendKey val="0"/>
          <c:showVal val="1"/>
          <c:showCatName val="0"/>
          <c:showSerName val="0"/>
          <c:showPercent val="0"/>
          <c:showBubbleSize val="0"/>
        </c:dLbls>
        <c:gapWidth val="219"/>
        <c:overlap val="-27"/>
        <c:axId val="379904671"/>
        <c:axId val="380069423"/>
      </c:barChart>
      <c:catAx>
        <c:axId val="3799046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0069423"/>
        <c:crosses val="autoZero"/>
        <c:auto val="1"/>
        <c:lblAlgn val="ctr"/>
        <c:lblOffset val="100"/>
        <c:noMultiLvlLbl val="0"/>
      </c:catAx>
      <c:valAx>
        <c:axId val="380069423"/>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99046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1">
                <a:lumMod val="50000"/>
                <a:lumOff val="50000"/>
              </a:schemeClr>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51AF-B74D-BDDB-3BB15A6CFF5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Sheet1!$B$9:$B$13</c:f>
              <c:strCache>
                <c:ptCount val="5"/>
                <c:pt idx="0">
                  <c:v>TPIC</c:v>
                </c:pt>
                <c:pt idx="1">
                  <c:v>HXL</c:v>
                </c:pt>
                <c:pt idx="2">
                  <c:v>AIN</c:v>
                </c:pt>
                <c:pt idx="3">
                  <c:v>FSLR</c:v>
                </c:pt>
                <c:pt idx="4">
                  <c:v>VWS</c:v>
                </c:pt>
              </c:strCache>
            </c:strRef>
          </c:cat>
          <c:val>
            <c:numRef>
              <c:f>Sheet1!$C$9:$C$13</c:f>
              <c:numCache>
                <c:formatCode>General</c:formatCode>
                <c:ptCount val="5"/>
                <c:pt idx="0">
                  <c:v>7.28</c:v>
                </c:pt>
                <c:pt idx="1">
                  <c:v>12.83</c:v>
                </c:pt>
                <c:pt idx="2">
                  <c:v>10.63</c:v>
                </c:pt>
                <c:pt idx="3">
                  <c:v>5.19</c:v>
                </c:pt>
                <c:pt idx="4">
                  <c:v>8.6199999999999992</c:v>
                </c:pt>
              </c:numCache>
            </c:numRef>
          </c:val>
          <c:extLst>
            <c:ext xmlns:c16="http://schemas.microsoft.com/office/drawing/2014/chart" uri="{C3380CC4-5D6E-409C-BE32-E72D297353CC}">
              <c16:uniqueId val="{00000002-51AF-B74D-BDDB-3BB15A6CFF53}"/>
            </c:ext>
          </c:extLst>
        </c:ser>
        <c:dLbls>
          <c:dLblPos val="outEnd"/>
          <c:showLegendKey val="0"/>
          <c:showVal val="1"/>
          <c:showCatName val="0"/>
          <c:showSerName val="0"/>
          <c:showPercent val="0"/>
          <c:showBubbleSize val="0"/>
        </c:dLbls>
        <c:gapWidth val="219"/>
        <c:overlap val="-27"/>
        <c:axId val="418869183"/>
        <c:axId val="379985903"/>
      </c:barChart>
      <c:catAx>
        <c:axId val="4188691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9985903"/>
        <c:crosses val="autoZero"/>
        <c:auto val="1"/>
        <c:lblAlgn val="ctr"/>
        <c:lblOffset val="100"/>
        <c:noMultiLvlLbl val="0"/>
      </c:catAx>
      <c:valAx>
        <c:axId val="379985903"/>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88691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spPr>
            <a:solidFill>
              <a:sysClr val="window" lastClr="FFFFFF">
                <a:alpha val="0"/>
              </a:sysClr>
            </a:solidFill>
            <a:ln>
              <a:noFill/>
            </a:ln>
            <a:effectLst/>
          </c:spPr>
          <c:invertIfNegative val="0"/>
          <c:cat>
            <c:strRef>
              <c:f>Football!$E$4:$E$7</c:f>
              <c:strCache>
                <c:ptCount val="4"/>
                <c:pt idx="0">
                  <c:v>52 Week Range</c:v>
                </c:pt>
                <c:pt idx="1">
                  <c:v>Base</c:v>
                </c:pt>
                <c:pt idx="2">
                  <c:v>Downside</c:v>
                </c:pt>
                <c:pt idx="3">
                  <c:v>Upside</c:v>
                </c:pt>
              </c:strCache>
            </c:strRef>
          </c:cat>
          <c:val>
            <c:numRef>
              <c:f>Football!$F$4:$F$7</c:f>
              <c:numCache>
                <c:formatCode>General</c:formatCode>
                <c:ptCount val="4"/>
                <c:pt idx="0">
                  <c:v>15.34</c:v>
                </c:pt>
                <c:pt idx="1">
                  <c:v>22.28</c:v>
                </c:pt>
                <c:pt idx="2">
                  <c:v>13.85</c:v>
                </c:pt>
                <c:pt idx="3">
                  <c:v>31.77</c:v>
                </c:pt>
              </c:numCache>
            </c:numRef>
          </c:val>
          <c:extLst>
            <c:ext xmlns:c16="http://schemas.microsoft.com/office/drawing/2014/chart" uri="{C3380CC4-5D6E-409C-BE32-E72D297353CC}">
              <c16:uniqueId val="{00000000-1CB5-4EAE-BE88-0718EF8598B9}"/>
            </c:ext>
          </c:extLst>
        </c:ser>
        <c:ser>
          <c:idx val="1"/>
          <c:order val="1"/>
          <c:spPr>
            <a:noFill/>
            <a:ln>
              <a:noFill/>
            </a:ln>
            <a:effectLst/>
          </c:spPr>
          <c:invertIfNegative val="0"/>
          <c:cat>
            <c:strRef>
              <c:f>Football!$E$4:$E$7</c:f>
              <c:strCache>
                <c:ptCount val="4"/>
                <c:pt idx="0">
                  <c:v>52 Week Range</c:v>
                </c:pt>
                <c:pt idx="1">
                  <c:v>Base</c:v>
                </c:pt>
                <c:pt idx="2">
                  <c:v>Downside</c:v>
                </c:pt>
                <c:pt idx="3">
                  <c:v>Upside</c:v>
                </c:pt>
              </c:strCache>
            </c:strRef>
          </c:cat>
          <c:val>
            <c:numRef>
              <c:f>Football!$G$4:$G$7</c:f>
              <c:numCache>
                <c:formatCode>General</c:formatCode>
                <c:ptCount val="4"/>
                <c:pt idx="0">
                  <c:v>32.74</c:v>
                </c:pt>
                <c:pt idx="1">
                  <c:v>45.96</c:v>
                </c:pt>
                <c:pt idx="2">
                  <c:v>36.96</c:v>
                </c:pt>
                <c:pt idx="3">
                  <c:v>56.08</c:v>
                </c:pt>
              </c:numCache>
            </c:numRef>
          </c:val>
          <c:extLst>
            <c:ext xmlns:c16="http://schemas.microsoft.com/office/drawing/2014/chart" uri="{C3380CC4-5D6E-409C-BE32-E72D297353CC}">
              <c16:uniqueId val="{00000001-1CB5-4EAE-BE88-0718EF8598B9}"/>
            </c:ext>
          </c:extLst>
        </c:ser>
        <c:ser>
          <c:idx val="2"/>
          <c:order val="2"/>
          <c:spPr>
            <a:solidFill>
              <a:srgbClr val="C00000"/>
            </a:solidFill>
            <a:ln>
              <a:noFill/>
            </a:ln>
            <a:effectLst/>
          </c:spPr>
          <c:invertIfNegative val="0"/>
          <c:val>
            <c:numRef>
              <c:f>Football!$F$10:$F$13</c:f>
              <c:numCache>
                <c:formatCode>General</c:formatCode>
                <c:ptCount val="4"/>
                <c:pt idx="0">
                  <c:v>17.400000000000002</c:v>
                </c:pt>
                <c:pt idx="1">
                  <c:v>23.68</c:v>
                </c:pt>
                <c:pt idx="2">
                  <c:v>23.11</c:v>
                </c:pt>
                <c:pt idx="3">
                  <c:v>24.31</c:v>
                </c:pt>
              </c:numCache>
            </c:numRef>
          </c:val>
          <c:extLst>
            <c:ext xmlns:c16="http://schemas.microsoft.com/office/drawing/2014/chart" uri="{C3380CC4-5D6E-409C-BE32-E72D297353CC}">
              <c16:uniqueId val="{00000002-1CB5-4EAE-BE88-0718EF8598B9}"/>
            </c:ext>
          </c:extLst>
        </c:ser>
        <c:dLbls>
          <c:showLegendKey val="0"/>
          <c:showVal val="0"/>
          <c:showCatName val="0"/>
          <c:showSerName val="0"/>
          <c:showPercent val="0"/>
          <c:showBubbleSize val="0"/>
        </c:dLbls>
        <c:gapWidth val="150"/>
        <c:overlap val="100"/>
        <c:axId val="577569792"/>
        <c:axId val="577559624"/>
      </c:barChart>
      <c:catAx>
        <c:axId val="577569792"/>
        <c:scaling>
          <c:orientation val="minMax"/>
        </c:scaling>
        <c:delete val="1"/>
        <c:axPos val="l"/>
        <c:majorGridlines>
          <c:spPr>
            <a:ln w="9525" cap="flat" cmpd="sng" algn="ctr">
              <a:solidFill>
                <a:schemeClr val="tx1"/>
              </a:solidFill>
              <a:round/>
            </a:ln>
            <a:effectLst/>
          </c:spPr>
        </c:majorGridlines>
        <c:numFmt formatCode="General" sourceLinked="1"/>
        <c:majorTickMark val="none"/>
        <c:minorTickMark val="none"/>
        <c:tickLblPos val="nextTo"/>
        <c:crossAx val="577559624"/>
        <c:crosses val="autoZero"/>
        <c:auto val="1"/>
        <c:lblAlgn val="ctr"/>
        <c:lblOffset val="100"/>
        <c:noMultiLvlLbl val="0"/>
      </c:catAx>
      <c:valAx>
        <c:axId val="577559624"/>
        <c:scaling>
          <c:orientation val="minMax"/>
          <c:min val="50"/>
        </c:scaling>
        <c:delete val="1"/>
        <c:axPos val="b"/>
        <c:numFmt formatCode="General" sourceLinked="1"/>
        <c:majorTickMark val="none"/>
        <c:minorTickMark val="none"/>
        <c:tickLblPos val="nextTo"/>
        <c:crossAx val="5775697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1">
                  <a:shade val="58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1-1C24-4CAC-AC9C-F602AC057D5F}"/>
              </c:ext>
            </c:extLst>
          </c:dPt>
          <c:dPt>
            <c:idx val="1"/>
            <c:bubble3D val="0"/>
            <c:spPr>
              <a:solidFill>
                <a:schemeClr val="accent1">
                  <a:shade val="86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1C24-4CAC-AC9C-F602AC057D5F}"/>
              </c:ext>
            </c:extLst>
          </c:dPt>
          <c:dPt>
            <c:idx val="2"/>
            <c:bubble3D val="0"/>
            <c:spPr>
              <a:solidFill>
                <a:schemeClr val="accent1">
                  <a:tint val="86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4-2380-4A91-9691-0848E3D21292}"/>
              </c:ext>
            </c:extLst>
          </c:dPt>
          <c:dPt>
            <c:idx val="3"/>
            <c:bubble3D val="0"/>
            <c:spPr>
              <a:solidFill>
                <a:schemeClr val="accent1">
                  <a:tint val="58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2380-4A91-9691-0848E3D21292}"/>
              </c:ext>
            </c:extLst>
          </c:dPt>
          <c:dLbls>
            <c:dLbl>
              <c:idx val="2"/>
              <c:layout>
                <c:manualLayout>
                  <c:x val="8.0564474365613717E-2"/>
                  <c:y val="0"/>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2380-4A91-9691-0848E3D21292}"/>
                </c:ext>
              </c:extLst>
            </c:dLbl>
            <c:dLbl>
              <c:idx val="3"/>
              <c:layout>
                <c:manualLayout>
                  <c:x val="0.11421632529152306"/>
                  <c:y val="2.290355146474523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380-4A91-9691-0848E3D21292}"/>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Sheet1!$A$2:$A$5</c:f>
              <c:strCache>
                <c:ptCount val="4"/>
                <c:pt idx="0">
                  <c:v>Wind Blade</c:v>
                </c:pt>
                <c:pt idx="1">
                  <c:v>Molding and Assembly</c:v>
                </c:pt>
                <c:pt idx="2">
                  <c:v>Transportation</c:v>
                </c:pt>
                <c:pt idx="3">
                  <c:v>Other</c:v>
                </c:pt>
              </c:strCache>
            </c:strRef>
          </c:cat>
          <c:val>
            <c:numRef>
              <c:f>Sheet1!$B$2:$B$5</c:f>
              <c:numCache>
                <c:formatCode>0.00%</c:formatCode>
                <c:ptCount val="4"/>
                <c:pt idx="0">
                  <c:v>0.90639999999999998</c:v>
                </c:pt>
                <c:pt idx="1">
                  <c:v>4.7399999999999998E-2</c:v>
                </c:pt>
                <c:pt idx="2">
                  <c:v>2.8400000000000002E-2</c:v>
                </c:pt>
                <c:pt idx="3">
                  <c:v>1.77E-2</c:v>
                </c:pt>
              </c:numCache>
            </c:numRef>
          </c:val>
          <c:extLst>
            <c:ext xmlns:c16="http://schemas.microsoft.com/office/drawing/2014/chart" uri="{C3380CC4-5D6E-409C-BE32-E72D297353CC}">
              <c16:uniqueId val="{00000000-2380-4A91-9691-0848E3D21292}"/>
            </c:ext>
          </c:extLst>
        </c:ser>
        <c:dLbls>
          <c:dLblPos val="bestFit"/>
          <c:showLegendKey val="0"/>
          <c:showVal val="0"/>
          <c:showCatName val="0"/>
          <c:showSerName val="0"/>
          <c:showPercent val="0"/>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200" dirty="0"/>
              <a:t>USA Wind</a:t>
            </a:r>
            <a:r>
              <a:rPr lang="en-US" sz="1200" baseline="0" dirty="0"/>
              <a:t> Energy Capacity (GW)</a:t>
            </a:r>
            <a:endParaRPr lang="en-US" sz="120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USA</c:v>
                </c:pt>
              </c:strCache>
            </c:strRef>
          </c:tx>
          <c:spPr>
            <a:solidFill>
              <a:schemeClr val="accent1"/>
            </a:solidFill>
            <a:ln>
              <a:noFill/>
            </a:ln>
            <a:effectLst/>
          </c:spPr>
          <c:invertIfNegative val="0"/>
          <c:cat>
            <c:numRef>
              <c:f>Sheet1!$A$2:$A$5</c:f>
              <c:numCache>
                <c:formatCode>General</c:formatCode>
                <c:ptCount val="4"/>
                <c:pt idx="0">
                  <c:v>2010</c:v>
                </c:pt>
                <c:pt idx="1">
                  <c:v>2013</c:v>
                </c:pt>
                <c:pt idx="2">
                  <c:v>2020</c:v>
                </c:pt>
                <c:pt idx="3">
                  <c:v>2030</c:v>
                </c:pt>
              </c:numCache>
            </c:numRef>
          </c:cat>
          <c:val>
            <c:numRef>
              <c:f>Sheet1!$B$2:$B$5</c:f>
              <c:numCache>
                <c:formatCode>General</c:formatCode>
                <c:ptCount val="4"/>
                <c:pt idx="0">
                  <c:v>40.18</c:v>
                </c:pt>
                <c:pt idx="1">
                  <c:v>60.72</c:v>
                </c:pt>
                <c:pt idx="2">
                  <c:v>113.43</c:v>
                </c:pt>
                <c:pt idx="3">
                  <c:v>224.07</c:v>
                </c:pt>
              </c:numCache>
            </c:numRef>
          </c:val>
          <c:extLst>
            <c:ext xmlns:c16="http://schemas.microsoft.com/office/drawing/2014/chart" uri="{C3380CC4-5D6E-409C-BE32-E72D297353CC}">
              <c16:uniqueId val="{00000000-F7AF-447A-9B95-BF46FB65893A}"/>
            </c:ext>
          </c:extLst>
        </c:ser>
        <c:dLbls>
          <c:showLegendKey val="0"/>
          <c:showVal val="0"/>
          <c:showCatName val="0"/>
          <c:showSerName val="0"/>
          <c:showPercent val="0"/>
          <c:showBubbleSize val="0"/>
        </c:dLbls>
        <c:gapWidth val="219"/>
        <c:overlap val="-27"/>
        <c:axId val="658057528"/>
        <c:axId val="658059168"/>
      </c:barChart>
      <c:catAx>
        <c:axId val="658057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8059168"/>
        <c:crosses val="autoZero"/>
        <c:auto val="1"/>
        <c:lblAlgn val="ctr"/>
        <c:lblOffset val="100"/>
        <c:noMultiLvlLbl val="0"/>
      </c:catAx>
      <c:valAx>
        <c:axId val="65805916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80575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652769911881664"/>
          <c:y val="4.4627513326918201E-2"/>
          <c:w val="0.80884221064469508"/>
          <c:h val="0.84797327432887826"/>
        </c:manualLayout>
      </c:layout>
      <c:lineChart>
        <c:grouping val="standard"/>
        <c:varyColors val="0"/>
        <c:ser>
          <c:idx val="0"/>
          <c:order val="0"/>
          <c:tx>
            <c:strRef>
              <c:f>Sheet1!$B$1</c:f>
              <c:strCache>
                <c:ptCount val="1"/>
                <c:pt idx="0">
                  <c:v>petroleum and other liquids (including biofuels)</c:v>
                </c:pt>
              </c:strCache>
            </c:strRef>
          </c:tx>
          <c:spPr>
            <a:ln w="22225" cap="rnd">
              <a:solidFill>
                <a:srgbClr val="BD732A">
                  <a:lumMod val="50000"/>
                </a:srgbClr>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177.11341818285359</c:v>
                </c:pt>
                <c:pt idx="1">
                  <c:v>178.1151256563943</c:v>
                </c:pt>
                <c:pt idx="2">
                  <c:v>180.90503427466189</c:v>
                </c:pt>
                <c:pt idx="3">
                  <c:v>182.53059996830859</c:v>
                </c:pt>
                <c:pt idx="4">
                  <c:v>185.17000134065</c:v>
                </c:pt>
                <c:pt idx="5">
                  <c:v>189.23599387556871</c:v>
                </c:pt>
                <c:pt idx="6">
                  <c:v>192.30451405577361</c:v>
                </c:pt>
                <c:pt idx="7">
                  <c:v>196.37723029418879</c:v>
                </c:pt>
                <c:pt idx="8">
                  <c:v>198.90665348101891</c:v>
                </c:pt>
                <c:pt idx="9">
                  <c:v>201.41074570740031</c:v>
                </c:pt>
                <c:pt idx="10">
                  <c:v>203.34380520300351</c:v>
                </c:pt>
                <c:pt idx="11">
                  <c:v>204.2478698348379</c:v>
                </c:pt>
                <c:pt idx="12">
                  <c:v>204.9957965211475</c:v>
                </c:pt>
                <c:pt idx="13">
                  <c:v>205.49734716914469</c:v>
                </c:pt>
                <c:pt idx="14">
                  <c:v>206.09765523318001</c:v>
                </c:pt>
                <c:pt idx="15">
                  <c:v>206.9262001609311</c:v>
                </c:pt>
                <c:pt idx="16">
                  <c:v>207.39294731332711</c:v>
                </c:pt>
                <c:pt idx="17">
                  <c:v>208.20288789995999</c:v>
                </c:pt>
                <c:pt idx="18">
                  <c:v>209.0013871833786</c:v>
                </c:pt>
                <c:pt idx="19">
                  <c:v>209.8059152773709</c:v>
                </c:pt>
                <c:pt idx="20">
                  <c:v>210.6536808147043</c:v>
                </c:pt>
                <c:pt idx="21">
                  <c:v>211.61284765798331</c:v>
                </c:pt>
                <c:pt idx="22">
                  <c:v>212.45540068930021</c:v>
                </c:pt>
                <c:pt idx="23">
                  <c:v>213.30337204688601</c:v>
                </c:pt>
                <c:pt idx="24">
                  <c:v>214.3078962692058</c:v>
                </c:pt>
                <c:pt idx="25">
                  <c:v>215.59094146457949</c:v>
                </c:pt>
                <c:pt idx="26">
                  <c:v>216.92355972382879</c:v>
                </c:pt>
                <c:pt idx="27">
                  <c:v>218.36358756366101</c:v>
                </c:pt>
                <c:pt idx="28">
                  <c:v>219.9363822846137</c:v>
                </c:pt>
                <c:pt idx="29">
                  <c:v>221.34752285943691</c:v>
                </c:pt>
                <c:pt idx="30">
                  <c:v>222.88201506125691</c:v>
                </c:pt>
                <c:pt idx="31">
                  <c:v>224.77149056270019</c:v>
                </c:pt>
                <c:pt idx="32">
                  <c:v>226.5856825526449</c:v>
                </c:pt>
                <c:pt idx="33">
                  <c:v>228.4582266815888</c:v>
                </c:pt>
                <c:pt idx="34">
                  <c:v>230.33688457098481</c:v>
                </c:pt>
                <c:pt idx="35">
                  <c:v>232.26271890183691</c:v>
                </c:pt>
                <c:pt idx="36">
                  <c:v>234.23605681234179</c:v>
                </c:pt>
                <c:pt idx="37">
                  <c:v>236.29079159346631</c:v>
                </c:pt>
                <c:pt idx="38">
                  <c:v>238.47943296691699</c:v>
                </c:pt>
                <c:pt idx="39">
                  <c:v>240.32204064137579</c:v>
                </c:pt>
                <c:pt idx="40">
                  <c:v>242.47836097300521</c:v>
                </c:pt>
              </c:numCache>
            </c:numRef>
          </c:val>
          <c:smooth val="0"/>
          <c:extLst>
            <c:ext xmlns:c16="http://schemas.microsoft.com/office/drawing/2014/chart" uri="{C3380CC4-5D6E-409C-BE32-E72D297353CC}">
              <c16:uniqueId val="{00000000-3A92-7444-B95E-0E2D17598665}"/>
            </c:ext>
          </c:extLst>
        </c:ser>
        <c:ser>
          <c:idx val="1"/>
          <c:order val="1"/>
          <c:tx>
            <c:strRef>
              <c:f>Sheet1!$C$1</c:f>
              <c:strCache>
                <c:ptCount val="1"/>
                <c:pt idx="0">
                  <c:v>natural gas</c:v>
                </c:pt>
              </c:strCache>
            </c:strRef>
          </c:tx>
          <c:spPr>
            <a:ln w="22225" cap="rnd">
              <a:solidFill>
                <a:srgbClr val="00B0F0"/>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119.4738851207495</c:v>
                </c:pt>
                <c:pt idx="1">
                  <c:v>123.0406880877018</c:v>
                </c:pt>
                <c:pt idx="2">
                  <c:v>125.80307590723039</c:v>
                </c:pt>
                <c:pt idx="3">
                  <c:v>127.5077715673447</c:v>
                </c:pt>
                <c:pt idx="4">
                  <c:v>128.23414386034011</c:v>
                </c:pt>
                <c:pt idx="5">
                  <c:v>130.13150422906881</c:v>
                </c:pt>
                <c:pt idx="6">
                  <c:v>132.86515759968759</c:v>
                </c:pt>
                <c:pt idx="7">
                  <c:v>135.27573953089049</c:v>
                </c:pt>
                <c:pt idx="8">
                  <c:v>138.19024413185221</c:v>
                </c:pt>
                <c:pt idx="9">
                  <c:v>138.89320578603349</c:v>
                </c:pt>
                <c:pt idx="10">
                  <c:v>139.90522500237341</c:v>
                </c:pt>
                <c:pt idx="11">
                  <c:v>141.35055504856439</c:v>
                </c:pt>
                <c:pt idx="12">
                  <c:v>142.28707267596641</c:v>
                </c:pt>
                <c:pt idx="13">
                  <c:v>143.16387243289549</c:v>
                </c:pt>
                <c:pt idx="14">
                  <c:v>143.97124226369959</c:v>
                </c:pt>
                <c:pt idx="15">
                  <c:v>145.18207936557619</c:v>
                </c:pt>
                <c:pt idx="16">
                  <c:v>147.1665029321195</c:v>
                </c:pt>
                <c:pt idx="17">
                  <c:v>148.91793630612881</c:v>
                </c:pt>
                <c:pt idx="18">
                  <c:v>150.70072319747811</c:v>
                </c:pt>
                <c:pt idx="19">
                  <c:v>152.28094243020431</c:v>
                </c:pt>
                <c:pt idx="20">
                  <c:v>153.77427657143329</c:v>
                </c:pt>
                <c:pt idx="21">
                  <c:v>155.89438719117911</c:v>
                </c:pt>
                <c:pt idx="22">
                  <c:v>157.97045191249561</c:v>
                </c:pt>
                <c:pt idx="23">
                  <c:v>160.06019406767911</c:v>
                </c:pt>
                <c:pt idx="24">
                  <c:v>162.1918183191523</c:v>
                </c:pt>
                <c:pt idx="25">
                  <c:v>164.46189214182149</c:v>
                </c:pt>
                <c:pt idx="26">
                  <c:v>166.3872230811134</c:v>
                </c:pt>
                <c:pt idx="27">
                  <c:v>168.59644196289699</c:v>
                </c:pt>
                <c:pt idx="28">
                  <c:v>170.76335628118531</c:v>
                </c:pt>
                <c:pt idx="29">
                  <c:v>172.9608300403585</c:v>
                </c:pt>
                <c:pt idx="30">
                  <c:v>175.33179265048571</c:v>
                </c:pt>
                <c:pt idx="31">
                  <c:v>177.7107881942481</c:v>
                </c:pt>
                <c:pt idx="32">
                  <c:v>180.17767977809109</c:v>
                </c:pt>
                <c:pt idx="33">
                  <c:v>182.57187416414899</c:v>
                </c:pt>
                <c:pt idx="34">
                  <c:v>185.07937075473279</c:v>
                </c:pt>
                <c:pt idx="35">
                  <c:v>187.63814978291961</c:v>
                </c:pt>
                <c:pt idx="36">
                  <c:v>189.84042398272561</c:v>
                </c:pt>
                <c:pt idx="37">
                  <c:v>191.9514081087425</c:v>
                </c:pt>
                <c:pt idx="38">
                  <c:v>194.3152103005412</c:v>
                </c:pt>
                <c:pt idx="39">
                  <c:v>196.4473257978033</c:v>
                </c:pt>
                <c:pt idx="40">
                  <c:v>198.88132347246531</c:v>
                </c:pt>
              </c:numCache>
            </c:numRef>
          </c:val>
          <c:smooth val="0"/>
          <c:extLst>
            <c:ext xmlns:c16="http://schemas.microsoft.com/office/drawing/2014/chart" uri="{C3380CC4-5D6E-409C-BE32-E72D297353CC}">
              <c16:uniqueId val="{00000001-3A92-7444-B95E-0E2D17598665}"/>
            </c:ext>
          </c:extLst>
        </c:ser>
        <c:ser>
          <c:idx val="2"/>
          <c:order val="2"/>
          <c:tx>
            <c:strRef>
              <c:f>Sheet1!$D$1</c:f>
              <c:strCache>
                <c:ptCount val="1"/>
                <c:pt idx="0">
                  <c:v>coal</c:v>
                </c:pt>
              </c:strCache>
            </c:strRef>
          </c:tx>
          <c:spPr>
            <a:ln w="22225" cap="rnd">
              <a:solidFill>
                <a:srgbClr val="000000"/>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155.18258867758519</c:v>
                </c:pt>
                <c:pt idx="1">
                  <c:v>164.84575241963199</c:v>
                </c:pt>
                <c:pt idx="2">
                  <c:v>170.91374104017021</c:v>
                </c:pt>
                <c:pt idx="3">
                  <c:v>173.78972753557571</c:v>
                </c:pt>
                <c:pt idx="4">
                  <c:v>173.07091107878091</c:v>
                </c:pt>
                <c:pt idx="5">
                  <c:v>168.76740181126451</c:v>
                </c:pt>
                <c:pt idx="6">
                  <c:v>162.59498997043079</c:v>
                </c:pt>
                <c:pt idx="7">
                  <c:v>161.3757280986124</c:v>
                </c:pt>
                <c:pt idx="8">
                  <c:v>160.08964099153229</c:v>
                </c:pt>
                <c:pt idx="9">
                  <c:v>158.14607442090991</c:v>
                </c:pt>
                <c:pt idx="10">
                  <c:v>156.7277809750988</c:v>
                </c:pt>
                <c:pt idx="11">
                  <c:v>155.96093047698261</c:v>
                </c:pt>
                <c:pt idx="12">
                  <c:v>155.60446879615839</c:v>
                </c:pt>
                <c:pt idx="13">
                  <c:v>155.52058644239031</c:v>
                </c:pt>
                <c:pt idx="14">
                  <c:v>155.61110050453931</c:v>
                </c:pt>
                <c:pt idx="15">
                  <c:v>155.60355293382059</c:v>
                </c:pt>
                <c:pt idx="16">
                  <c:v>155.2933596432454</c:v>
                </c:pt>
                <c:pt idx="17">
                  <c:v>155.20683164837769</c:v>
                </c:pt>
                <c:pt idx="18">
                  <c:v>155.20047581790379</c:v>
                </c:pt>
                <c:pt idx="19">
                  <c:v>155.54013330995309</c:v>
                </c:pt>
                <c:pt idx="20">
                  <c:v>155.76024013800469</c:v>
                </c:pt>
                <c:pt idx="21">
                  <c:v>156.05131688844131</c:v>
                </c:pt>
                <c:pt idx="22">
                  <c:v>156.13505249393239</c:v>
                </c:pt>
                <c:pt idx="23">
                  <c:v>156.66969725718411</c:v>
                </c:pt>
                <c:pt idx="24">
                  <c:v>157.03631519194639</c:v>
                </c:pt>
                <c:pt idx="25">
                  <c:v>157.6549617947438</c:v>
                </c:pt>
                <c:pt idx="26">
                  <c:v>158.29749601167319</c:v>
                </c:pt>
                <c:pt idx="27">
                  <c:v>158.86948404780381</c:v>
                </c:pt>
                <c:pt idx="28">
                  <c:v>159.5294997259241</c:v>
                </c:pt>
                <c:pt idx="29">
                  <c:v>160.27012968373191</c:v>
                </c:pt>
                <c:pt idx="30">
                  <c:v>161.01952628041789</c:v>
                </c:pt>
                <c:pt idx="31">
                  <c:v>162.38084906224779</c:v>
                </c:pt>
                <c:pt idx="32">
                  <c:v>163.7936542940393</c:v>
                </c:pt>
                <c:pt idx="33">
                  <c:v>165.23938397639299</c:v>
                </c:pt>
                <c:pt idx="34">
                  <c:v>166.78357322306491</c:v>
                </c:pt>
                <c:pt idx="35">
                  <c:v>168.36916233693279</c:v>
                </c:pt>
                <c:pt idx="36">
                  <c:v>170.5593147805244</c:v>
                </c:pt>
                <c:pt idx="37">
                  <c:v>172.70975599142889</c:v>
                </c:pt>
                <c:pt idx="38">
                  <c:v>174.92755107418631</c:v>
                </c:pt>
                <c:pt idx="39">
                  <c:v>177.06554390168279</c:v>
                </c:pt>
                <c:pt idx="40">
                  <c:v>179.21961193695961</c:v>
                </c:pt>
              </c:numCache>
            </c:numRef>
          </c:val>
          <c:smooth val="0"/>
          <c:extLst>
            <c:ext xmlns:c16="http://schemas.microsoft.com/office/drawing/2014/chart" uri="{C3380CC4-5D6E-409C-BE32-E72D297353CC}">
              <c16:uniqueId val="{00000002-3A92-7444-B95E-0E2D17598665}"/>
            </c:ext>
          </c:extLst>
        </c:ser>
        <c:ser>
          <c:idx val="3"/>
          <c:order val="3"/>
          <c:tx>
            <c:strRef>
              <c:f>Sheet1!$E$1</c:f>
              <c:strCache>
                <c:ptCount val="1"/>
                <c:pt idx="0">
                  <c:v>nuclear</c:v>
                </c:pt>
              </c:strCache>
            </c:strRef>
          </c:tx>
          <c:spPr>
            <a:ln w="22225" cap="rnd">
              <a:solidFill>
                <a:srgbClr val="A33340"/>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Sheet1!$E$2:$E$42</c:f>
              <c:numCache>
                <c:formatCode>General</c:formatCode>
                <c:ptCount val="41"/>
                <c:pt idx="0">
                  <c:v>27.380732700347899</c:v>
                </c:pt>
                <c:pt idx="1">
                  <c:v>26.249131453990941</c:v>
                </c:pt>
                <c:pt idx="2">
                  <c:v>24.477965299606321</c:v>
                </c:pt>
                <c:pt idx="3">
                  <c:v>24.653493141174319</c:v>
                </c:pt>
                <c:pt idx="4">
                  <c:v>25.139220802307129</c:v>
                </c:pt>
                <c:pt idx="5">
                  <c:v>25.438978050231931</c:v>
                </c:pt>
                <c:pt idx="6">
                  <c:v>25.712934883117669</c:v>
                </c:pt>
                <c:pt idx="7">
                  <c:v>27.415037388760052</c:v>
                </c:pt>
                <c:pt idx="8">
                  <c:v>27.95854927880842</c:v>
                </c:pt>
                <c:pt idx="9">
                  <c:v>28.34596716885677</c:v>
                </c:pt>
                <c:pt idx="10">
                  <c:v>28.723483058905149</c:v>
                </c:pt>
                <c:pt idx="11">
                  <c:v>28.880906317205049</c:v>
                </c:pt>
                <c:pt idx="12">
                  <c:v>28.874123575504939</c:v>
                </c:pt>
                <c:pt idx="13">
                  <c:v>28.989567833804841</c:v>
                </c:pt>
                <c:pt idx="14">
                  <c:v>29.40507309210474</c:v>
                </c:pt>
                <c:pt idx="15">
                  <c:v>29.531891350404639</c:v>
                </c:pt>
                <c:pt idx="16">
                  <c:v>29.99544990511993</c:v>
                </c:pt>
                <c:pt idx="17">
                  <c:v>30.553537459835209</c:v>
                </c:pt>
                <c:pt idx="18">
                  <c:v>31.111625014550491</c:v>
                </c:pt>
                <c:pt idx="19">
                  <c:v>31.671835569265781</c:v>
                </c:pt>
                <c:pt idx="20">
                  <c:v>32.234050123981049</c:v>
                </c:pt>
                <c:pt idx="21">
                  <c:v>32.478240800748821</c:v>
                </c:pt>
                <c:pt idx="22">
                  <c:v>32.606590477516598</c:v>
                </c:pt>
                <c:pt idx="23">
                  <c:v>32.854903154284372</c:v>
                </c:pt>
                <c:pt idx="24">
                  <c:v>33.103216831052151</c:v>
                </c:pt>
                <c:pt idx="25">
                  <c:v>33.351530507819923</c:v>
                </c:pt>
                <c:pt idx="26">
                  <c:v>33.645401888211993</c:v>
                </c:pt>
                <c:pt idx="27">
                  <c:v>33.939272268604057</c:v>
                </c:pt>
                <c:pt idx="28">
                  <c:v>34.233142648996143</c:v>
                </c:pt>
                <c:pt idx="29">
                  <c:v>34.527014029388212</c:v>
                </c:pt>
                <c:pt idx="30">
                  <c:v>34.820884409780277</c:v>
                </c:pt>
                <c:pt idx="31">
                  <c:v>35.076903276680753</c:v>
                </c:pt>
                <c:pt idx="32">
                  <c:v>35.332924143581216</c:v>
                </c:pt>
                <c:pt idx="33">
                  <c:v>35.588939010481702</c:v>
                </c:pt>
                <c:pt idx="34">
                  <c:v>35.844957877382157</c:v>
                </c:pt>
                <c:pt idx="35">
                  <c:v>36.100978744282642</c:v>
                </c:pt>
                <c:pt idx="36">
                  <c:v>36.45545528939337</c:v>
                </c:pt>
                <c:pt idx="37">
                  <c:v>36.809933834504101</c:v>
                </c:pt>
                <c:pt idx="38">
                  <c:v>37.164412379614838</c:v>
                </c:pt>
                <c:pt idx="39">
                  <c:v>37.518891924725573</c:v>
                </c:pt>
                <c:pt idx="40">
                  <c:v>37.873082469836298</c:v>
                </c:pt>
              </c:numCache>
            </c:numRef>
          </c:val>
          <c:smooth val="0"/>
          <c:extLst>
            <c:ext xmlns:c16="http://schemas.microsoft.com/office/drawing/2014/chart" uri="{C3380CC4-5D6E-409C-BE32-E72D297353CC}">
              <c16:uniqueId val="{00000003-3A92-7444-B95E-0E2D17598665}"/>
            </c:ext>
          </c:extLst>
        </c:ser>
        <c:ser>
          <c:idx val="4"/>
          <c:order val="4"/>
          <c:tx>
            <c:strRef>
              <c:f>Sheet1!$F$1</c:f>
              <c:strCache>
                <c:ptCount val="1"/>
                <c:pt idx="0">
                  <c:v>renewable energy (excluding biofuels)</c:v>
                </c:pt>
              </c:strCache>
            </c:strRef>
          </c:tx>
          <c:spPr>
            <a:ln w="22225" cap="rnd">
              <a:solidFill>
                <a:srgbClr val="5D9732"/>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Sheet1!$F$2:$F$42</c:f>
              <c:numCache>
                <c:formatCode>General</c:formatCode>
                <c:ptCount val="41"/>
                <c:pt idx="0">
                  <c:v>58.346900649618831</c:v>
                </c:pt>
                <c:pt idx="1">
                  <c:v>60.768096763799903</c:v>
                </c:pt>
                <c:pt idx="2">
                  <c:v>63.896146853646037</c:v>
                </c:pt>
                <c:pt idx="3">
                  <c:v>68.142398406126532</c:v>
                </c:pt>
                <c:pt idx="4">
                  <c:v>71.119701129994013</c:v>
                </c:pt>
                <c:pt idx="5">
                  <c:v>72.680142251484341</c:v>
                </c:pt>
                <c:pt idx="6">
                  <c:v>77.506531141252239</c:v>
                </c:pt>
                <c:pt idx="7">
                  <c:v>89.092479932184261</c:v>
                </c:pt>
                <c:pt idx="8">
                  <c:v>94.843051542341044</c:v>
                </c:pt>
                <c:pt idx="9">
                  <c:v>100.18044077008609</c:v>
                </c:pt>
                <c:pt idx="10">
                  <c:v>106.33208434896289</c:v>
                </c:pt>
                <c:pt idx="11">
                  <c:v>110.9371994845588</c:v>
                </c:pt>
                <c:pt idx="12">
                  <c:v>115.1226595859043</c:v>
                </c:pt>
                <c:pt idx="13">
                  <c:v>119.3254036804416</c:v>
                </c:pt>
                <c:pt idx="14">
                  <c:v>123.46293534794999</c:v>
                </c:pt>
                <c:pt idx="15">
                  <c:v>127.6731834494134</c:v>
                </c:pt>
                <c:pt idx="16">
                  <c:v>132.49573241498581</c:v>
                </c:pt>
                <c:pt idx="17">
                  <c:v>137.5004387282533</c:v>
                </c:pt>
                <c:pt idx="18">
                  <c:v>142.51978678718271</c:v>
                </c:pt>
                <c:pt idx="19">
                  <c:v>147.6744580510875</c:v>
                </c:pt>
                <c:pt idx="20">
                  <c:v>152.75104555163</c:v>
                </c:pt>
                <c:pt idx="21">
                  <c:v>157.44005854194509</c:v>
                </c:pt>
                <c:pt idx="22">
                  <c:v>162.00829699069379</c:v>
                </c:pt>
                <c:pt idx="23">
                  <c:v>166.67377945935411</c:v>
                </c:pt>
                <c:pt idx="24">
                  <c:v>171.33134950187531</c:v>
                </c:pt>
                <c:pt idx="25">
                  <c:v>176.09706726889971</c:v>
                </c:pt>
                <c:pt idx="26">
                  <c:v>181.09322559683969</c:v>
                </c:pt>
                <c:pt idx="27">
                  <c:v>186.05441011420629</c:v>
                </c:pt>
                <c:pt idx="28">
                  <c:v>191.03102586107741</c:v>
                </c:pt>
                <c:pt idx="29">
                  <c:v>196.00374015105771</c:v>
                </c:pt>
                <c:pt idx="30">
                  <c:v>200.8242480506392</c:v>
                </c:pt>
                <c:pt idx="31">
                  <c:v>206.64579886616789</c:v>
                </c:pt>
                <c:pt idx="32">
                  <c:v>212.30153196748441</c:v>
                </c:pt>
                <c:pt idx="33">
                  <c:v>218.04126009922649</c:v>
                </c:pt>
                <c:pt idx="34">
                  <c:v>223.69038180837171</c:v>
                </c:pt>
                <c:pt idx="35">
                  <c:v>229.33288175785</c:v>
                </c:pt>
                <c:pt idx="36">
                  <c:v>233.976091387032</c:v>
                </c:pt>
                <c:pt idx="37">
                  <c:v>238.60580538454661</c:v>
                </c:pt>
                <c:pt idx="38">
                  <c:v>243.12811392921051</c:v>
                </c:pt>
                <c:pt idx="39">
                  <c:v>247.6838637167381</c:v>
                </c:pt>
                <c:pt idx="40">
                  <c:v>252.24600845542309</c:v>
                </c:pt>
              </c:numCache>
            </c:numRef>
          </c:val>
          <c:smooth val="0"/>
          <c:extLst>
            <c:ext xmlns:c16="http://schemas.microsoft.com/office/drawing/2014/chart" uri="{C3380CC4-5D6E-409C-BE32-E72D297353CC}">
              <c16:uniqueId val="{00000004-3A92-7444-B95E-0E2D17598665}"/>
            </c:ext>
          </c:extLst>
        </c:ser>
        <c:dLbls>
          <c:showLegendKey val="0"/>
          <c:showVal val="0"/>
          <c:showCatName val="0"/>
          <c:showSerName val="0"/>
          <c:showPercent val="0"/>
          <c:showBubbleSize val="0"/>
        </c:dLbls>
        <c:smooth val="0"/>
        <c:axId val="790697456"/>
        <c:axId val="790698000"/>
      </c:lineChart>
      <c:catAx>
        <c:axId val="790697456"/>
        <c:scaling>
          <c:orientation val="minMax"/>
        </c:scaling>
        <c:delete val="0"/>
        <c:axPos val="b"/>
        <c:numFmt formatCode="General" sourceLinked="1"/>
        <c:majorTickMark val="out"/>
        <c:minorTickMark val="none"/>
        <c:tickLblPos val="nextTo"/>
        <c:spPr>
          <a:noFill/>
          <a:ln w="12700" cap="flat" cmpd="sng" algn="ctr">
            <a:solidFill>
              <a:srgbClr val="000000"/>
            </a:solidFill>
            <a:round/>
          </a:ln>
          <a:effectLst/>
        </c:spPr>
        <c:txPr>
          <a:bodyPr rot="-60000000" spcFirstLastPara="1" vertOverflow="ellipsis" vert="horz" wrap="square" anchor="ctr" anchorCtr="1"/>
          <a:lstStyle/>
          <a:p>
            <a:pPr>
              <a:defRPr sz="1100" b="0" i="0" u="none" strike="noStrike" kern="1200" baseline="0">
                <a:solidFill>
                  <a:schemeClr val="tx1">
                    <a:lumMod val="50000"/>
                    <a:lumOff val="50000"/>
                  </a:schemeClr>
                </a:solidFill>
                <a:latin typeface="+mn-lt"/>
                <a:ea typeface="+mn-ea"/>
                <a:cs typeface="+mn-cs"/>
              </a:defRPr>
            </a:pPr>
            <a:endParaRPr lang="en-US"/>
          </a:p>
        </c:txPr>
        <c:crossAx val="790698000"/>
        <c:crosses val="autoZero"/>
        <c:auto val="1"/>
        <c:lblAlgn val="ctr"/>
        <c:lblOffset val="100"/>
        <c:tickLblSkip val="10"/>
        <c:tickMarkSkip val="10"/>
        <c:noMultiLvlLbl val="0"/>
      </c:catAx>
      <c:valAx>
        <c:axId val="790698000"/>
        <c:scaling>
          <c:orientation val="minMax"/>
        </c:scaling>
        <c:delete val="0"/>
        <c:axPos val="l"/>
        <c:numFmt formatCode="General" sourceLinked="1"/>
        <c:majorTickMark val="none"/>
        <c:minorTickMark val="none"/>
        <c:tickLblPos val="low"/>
        <c:spPr>
          <a:noFill/>
          <a:ln w="22225">
            <a:solidFill>
              <a:srgbClr val="FFFFFF">
                <a:lumMod val="65000"/>
              </a:srgbClr>
            </a:solidFill>
            <a:prstDash val="dash"/>
          </a:ln>
          <a:effectLst/>
        </c:spPr>
        <c:txPr>
          <a:bodyPr rot="-60000000" spcFirstLastPara="1" vertOverflow="ellipsis" vert="horz" wrap="square" anchor="ctr" anchorCtr="1"/>
          <a:lstStyle/>
          <a:p>
            <a:pPr>
              <a:defRPr sz="1100" b="0" i="0" u="none" strike="noStrike" kern="1200" baseline="0">
                <a:solidFill>
                  <a:schemeClr val="tx1">
                    <a:lumMod val="50000"/>
                    <a:lumOff val="50000"/>
                  </a:schemeClr>
                </a:solidFill>
                <a:latin typeface="+mn-lt"/>
                <a:ea typeface="+mn-ea"/>
                <a:cs typeface="+mn-cs"/>
              </a:defRPr>
            </a:pPr>
            <a:endParaRPr lang="en-US"/>
          </a:p>
        </c:txPr>
        <c:crossAx val="790697456"/>
        <c:crossesAt val="9"/>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chemeClr val="tx1">
              <a:lumMod val="50000"/>
              <a:lumOff val="50000"/>
            </a:schemeClr>
          </a:solidFill>
        </a:defRPr>
      </a:pPr>
      <a:endParaRPr lang="en-US"/>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Column3</c:v>
                </c:pt>
              </c:strCache>
            </c:strRef>
          </c:tx>
          <c:spPr>
            <a:solidFill>
              <a:schemeClr val="accent1"/>
            </a:solidFill>
            <a:ln>
              <a:noFill/>
            </a:ln>
            <a:effectLst/>
          </c:spPr>
          <c:invertIfNegative val="0"/>
          <c:cat>
            <c:strRef>
              <c:f>Sheet1!$A$2:$A$12</c:f>
              <c:strCache>
                <c:ptCount val="11"/>
                <c:pt idx="0">
                  <c:v>China</c:v>
                </c:pt>
                <c:pt idx="1">
                  <c:v>USA</c:v>
                </c:pt>
                <c:pt idx="2">
                  <c:v>Germany</c:v>
                </c:pt>
                <c:pt idx="3">
                  <c:v>India</c:v>
                </c:pt>
                <c:pt idx="4">
                  <c:v>Spain</c:v>
                </c:pt>
                <c:pt idx="5">
                  <c:v>UK</c:v>
                </c:pt>
                <c:pt idx="6">
                  <c:v>France</c:v>
                </c:pt>
                <c:pt idx="7">
                  <c:v>Brazil</c:v>
                </c:pt>
                <c:pt idx="8">
                  <c:v>Canada</c:v>
                </c:pt>
                <c:pt idx="9">
                  <c:v>Italy</c:v>
                </c:pt>
                <c:pt idx="10">
                  <c:v>Turkey</c:v>
                </c:pt>
              </c:strCache>
            </c:strRef>
          </c:cat>
          <c:val>
            <c:numRef>
              <c:f>Sheet1!$B$2:$B$12</c:f>
              <c:numCache>
                <c:formatCode>General</c:formatCode>
                <c:ptCount val="11"/>
                <c:pt idx="0">
                  <c:v>221</c:v>
                </c:pt>
                <c:pt idx="1">
                  <c:v>96.4</c:v>
                </c:pt>
                <c:pt idx="2">
                  <c:v>59.3</c:v>
                </c:pt>
                <c:pt idx="3">
                  <c:v>35</c:v>
                </c:pt>
                <c:pt idx="4">
                  <c:v>23</c:v>
                </c:pt>
                <c:pt idx="5">
                  <c:v>20.7</c:v>
                </c:pt>
                <c:pt idx="6">
                  <c:v>15.3</c:v>
                </c:pt>
                <c:pt idx="7">
                  <c:v>14.5</c:v>
                </c:pt>
                <c:pt idx="8">
                  <c:v>12.8</c:v>
                </c:pt>
                <c:pt idx="9">
                  <c:v>10.1</c:v>
                </c:pt>
                <c:pt idx="10">
                  <c:v>8</c:v>
                </c:pt>
              </c:numCache>
            </c:numRef>
          </c:val>
          <c:extLst>
            <c:ext xmlns:c16="http://schemas.microsoft.com/office/drawing/2014/chart" uri="{C3380CC4-5D6E-409C-BE32-E72D297353CC}">
              <c16:uniqueId val="{00000000-98FF-1F46-BA6C-0797B7E80B27}"/>
            </c:ext>
          </c:extLst>
        </c:ser>
        <c:dLbls>
          <c:showLegendKey val="0"/>
          <c:showVal val="0"/>
          <c:showCatName val="0"/>
          <c:showSerName val="0"/>
          <c:showPercent val="0"/>
          <c:showBubbleSize val="0"/>
        </c:dLbls>
        <c:gapWidth val="182"/>
        <c:axId val="541264000"/>
        <c:axId val="541263672"/>
      </c:barChart>
      <c:catAx>
        <c:axId val="5412640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1263672"/>
        <c:crosses val="autoZero"/>
        <c:auto val="1"/>
        <c:lblAlgn val="ctr"/>
        <c:lblOffset val="100"/>
        <c:noMultiLvlLbl val="0"/>
      </c:catAx>
      <c:valAx>
        <c:axId val="5412636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12640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spPr>
            <a:solidFill>
              <a:srgbClr val="C00000"/>
            </a:solidFill>
            <a:ln>
              <a:noFill/>
            </a:ln>
            <a:effectLst/>
          </c:spPr>
          <c:invertIfNegative val="0"/>
          <c:cat>
            <c:numRef>
              <c:f>Sheet1!$A$2:$A$6</c:f>
              <c:numCache>
                <c:formatCode>General</c:formatCode>
                <c:ptCount val="5"/>
                <c:pt idx="0">
                  <c:v>2014</c:v>
                </c:pt>
                <c:pt idx="1">
                  <c:v>2015</c:v>
                </c:pt>
                <c:pt idx="2">
                  <c:v>2016</c:v>
                </c:pt>
                <c:pt idx="3">
                  <c:v>2017</c:v>
                </c:pt>
                <c:pt idx="4">
                  <c:v>2018</c:v>
                </c:pt>
              </c:numCache>
            </c:numRef>
          </c:cat>
          <c:val>
            <c:numRef>
              <c:f>Sheet1!$B$2:$B$6</c:f>
              <c:numCache>
                <c:formatCode>General</c:formatCode>
                <c:ptCount val="5"/>
                <c:pt idx="0">
                  <c:v>0.3</c:v>
                </c:pt>
                <c:pt idx="1">
                  <c:v>0.5</c:v>
                </c:pt>
                <c:pt idx="2">
                  <c:v>0.8</c:v>
                </c:pt>
                <c:pt idx="3">
                  <c:v>1.3</c:v>
                </c:pt>
                <c:pt idx="4">
                  <c:v>2.1</c:v>
                </c:pt>
              </c:numCache>
            </c:numRef>
          </c:val>
          <c:extLst>
            <c:ext xmlns:c16="http://schemas.microsoft.com/office/drawing/2014/chart" uri="{C3380CC4-5D6E-409C-BE32-E72D297353CC}">
              <c16:uniqueId val="{00000000-A23C-4457-B0E1-E78549BBA25C}"/>
            </c:ext>
          </c:extLst>
        </c:ser>
        <c:dLbls>
          <c:showLegendKey val="0"/>
          <c:showVal val="0"/>
          <c:showCatName val="0"/>
          <c:showSerName val="0"/>
          <c:showPercent val="0"/>
          <c:showBubbleSize val="0"/>
        </c:dLbls>
        <c:gapWidth val="219"/>
        <c:overlap val="-27"/>
        <c:axId val="732633104"/>
        <c:axId val="732634744"/>
      </c:barChart>
      <c:catAx>
        <c:axId val="732633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2634744"/>
        <c:crosses val="autoZero"/>
        <c:auto val="1"/>
        <c:lblAlgn val="ctr"/>
        <c:lblOffset val="100"/>
        <c:noMultiLvlLbl val="0"/>
      </c:catAx>
      <c:valAx>
        <c:axId val="732634744"/>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26331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v>Transportation</c:v>
          </c:tx>
          <c:spPr>
            <a:solidFill>
              <a:srgbClr val="C00000"/>
            </a:solidFill>
            <a:ln>
              <a:noFill/>
            </a:ln>
            <a:effectLst/>
          </c:spPr>
          <c:invertIfNegative val="0"/>
          <c:cat>
            <c:numRef>
              <c:f>Sheet1!$A$20:$A$22</c:f>
              <c:numCache>
                <c:formatCode>General</c:formatCode>
                <c:ptCount val="3"/>
                <c:pt idx="0">
                  <c:v>2016</c:v>
                </c:pt>
                <c:pt idx="1">
                  <c:v>2017</c:v>
                </c:pt>
                <c:pt idx="2">
                  <c:v>2018</c:v>
                </c:pt>
              </c:numCache>
            </c:numRef>
          </c:cat>
          <c:val>
            <c:numRef>
              <c:f>Sheet1!$B$20:$B$22</c:f>
              <c:numCache>
                <c:formatCode>General</c:formatCode>
                <c:ptCount val="3"/>
                <c:pt idx="0">
                  <c:v>7552</c:v>
                </c:pt>
                <c:pt idx="1">
                  <c:v>14020</c:v>
                </c:pt>
                <c:pt idx="2">
                  <c:v>29254</c:v>
                </c:pt>
              </c:numCache>
            </c:numRef>
          </c:val>
          <c:extLst>
            <c:ext xmlns:c16="http://schemas.microsoft.com/office/drawing/2014/chart" uri="{C3380CC4-5D6E-409C-BE32-E72D297353CC}">
              <c16:uniqueId val="{00000000-7F95-4873-8193-E25B4FB1FDD9}"/>
            </c:ext>
          </c:extLst>
        </c:ser>
        <c:ser>
          <c:idx val="1"/>
          <c:order val="1"/>
          <c:tx>
            <c:v>Precision Molding and Assembly</c:v>
          </c:tx>
          <c:spPr>
            <a:solidFill>
              <a:schemeClr val="bg1">
                <a:lumMod val="65000"/>
              </a:schemeClr>
            </a:solidFill>
            <a:ln>
              <a:noFill/>
            </a:ln>
            <a:effectLst/>
          </c:spPr>
          <c:invertIfNegative val="0"/>
          <c:cat>
            <c:numRef>
              <c:f>Sheet1!$A$20:$A$22</c:f>
              <c:numCache>
                <c:formatCode>General</c:formatCode>
                <c:ptCount val="3"/>
                <c:pt idx="0">
                  <c:v>2016</c:v>
                </c:pt>
                <c:pt idx="1">
                  <c:v>2017</c:v>
                </c:pt>
                <c:pt idx="2">
                  <c:v>2018</c:v>
                </c:pt>
              </c:numCache>
            </c:numRef>
          </c:cat>
          <c:val>
            <c:numRef>
              <c:f>Sheet1!$C$20:$C$22</c:f>
              <c:numCache>
                <c:formatCode>General</c:formatCode>
                <c:ptCount val="3"/>
                <c:pt idx="0">
                  <c:v>35892</c:v>
                </c:pt>
                <c:pt idx="1">
                  <c:v>27613</c:v>
                </c:pt>
                <c:pt idx="2">
                  <c:v>48853</c:v>
                </c:pt>
              </c:numCache>
            </c:numRef>
          </c:val>
          <c:extLst>
            <c:ext xmlns:c16="http://schemas.microsoft.com/office/drawing/2014/chart" uri="{C3380CC4-5D6E-409C-BE32-E72D297353CC}">
              <c16:uniqueId val="{00000001-7F95-4873-8193-E25B4FB1FDD9}"/>
            </c:ext>
          </c:extLst>
        </c:ser>
        <c:dLbls>
          <c:showLegendKey val="0"/>
          <c:showVal val="0"/>
          <c:showCatName val="0"/>
          <c:showSerName val="0"/>
          <c:showPercent val="0"/>
          <c:showBubbleSize val="0"/>
        </c:dLbls>
        <c:gapWidth val="219"/>
        <c:overlap val="-27"/>
        <c:axId val="747975216"/>
        <c:axId val="747976200"/>
      </c:barChart>
      <c:catAx>
        <c:axId val="747975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7976200"/>
        <c:crosses val="autoZero"/>
        <c:auto val="1"/>
        <c:lblAlgn val="ctr"/>
        <c:lblOffset val="100"/>
        <c:noMultiLvlLbl val="0"/>
      </c:catAx>
      <c:valAx>
        <c:axId val="74797620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7975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CapEx Over Time</c:v>
                </c:pt>
              </c:strCache>
            </c:strRef>
          </c:tx>
          <c:spPr>
            <a:ln w="28575" cap="rnd">
              <a:solidFill>
                <a:schemeClr val="accent1"/>
              </a:solidFill>
              <a:round/>
            </a:ln>
            <a:effectLst/>
          </c:spPr>
          <c:marker>
            <c:symbol val="none"/>
          </c:marker>
          <c:cat>
            <c:numRef>
              <c:f>Sheet1!$A$2:$A$7</c:f>
              <c:numCache>
                <c:formatCode>General</c:formatCode>
                <c:ptCount val="6"/>
                <c:pt idx="0">
                  <c:v>2014</c:v>
                </c:pt>
                <c:pt idx="1">
                  <c:v>2015</c:v>
                </c:pt>
                <c:pt idx="2">
                  <c:v>2016</c:v>
                </c:pt>
                <c:pt idx="3">
                  <c:v>2017</c:v>
                </c:pt>
                <c:pt idx="4">
                  <c:v>2018</c:v>
                </c:pt>
                <c:pt idx="5">
                  <c:v>2019</c:v>
                </c:pt>
              </c:numCache>
            </c:numRef>
          </c:cat>
          <c:val>
            <c:numRef>
              <c:f>Sheet1!$B$2:$B$7</c:f>
              <c:numCache>
                <c:formatCode>General</c:formatCode>
                <c:ptCount val="6"/>
                <c:pt idx="0">
                  <c:v>77.900000000000006</c:v>
                </c:pt>
                <c:pt idx="1">
                  <c:v>101.2</c:v>
                </c:pt>
                <c:pt idx="2">
                  <c:v>135</c:v>
                </c:pt>
                <c:pt idx="3">
                  <c:v>185.9</c:v>
                </c:pt>
                <c:pt idx="4">
                  <c:v>237.2</c:v>
                </c:pt>
                <c:pt idx="5">
                  <c:v>412.8</c:v>
                </c:pt>
              </c:numCache>
            </c:numRef>
          </c:val>
          <c:smooth val="0"/>
          <c:extLst>
            <c:ext xmlns:c16="http://schemas.microsoft.com/office/drawing/2014/chart" uri="{C3380CC4-5D6E-409C-BE32-E72D297353CC}">
              <c16:uniqueId val="{00000000-11DA-4720-AED0-34345DA7A4E9}"/>
            </c:ext>
          </c:extLst>
        </c:ser>
        <c:dLbls>
          <c:showLegendKey val="0"/>
          <c:showVal val="0"/>
          <c:showCatName val="0"/>
          <c:showSerName val="0"/>
          <c:showPercent val="0"/>
          <c:showBubbleSize val="0"/>
        </c:dLbls>
        <c:smooth val="0"/>
        <c:axId val="535844616"/>
        <c:axId val="535841992"/>
      </c:lineChart>
      <c:catAx>
        <c:axId val="535844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35841992"/>
        <c:crosses val="autoZero"/>
        <c:auto val="1"/>
        <c:lblAlgn val="ctr"/>
        <c:lblOffset val="100"/>
        <c:noMultiLvlLbl val="0"/>
      </c:catAx>
      <c:valAx>
        <c:axId val="53584199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358446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none"/>
          </c:marker>
          <c:cat>
            <c:numRef>
              <c:f>Sheet1!$A$2:$A$7</c:f>
              <c:numCache>
                <c:formatCode>General</c:formatCode>
                <c:ptCount val="6"/>
                <c:pt idx="0">
                  <c:v>2014</c:v>
                </c:pt>
                <c:pt idx="1">
                  <c:v>2015</c:v>
                </c:pt>
                <c:pt idx="2">
                  <c:v>2016</c:v>
                </c:pt>
                <c:pt idx="3">
                  <c:v>2017</c:v>
                </c:pt>
                <c:pt idx="4">
                  <c:v>2018</c:v>
                </c:pt>
                <c:pt idx="5">
                  <c:v>2019</c:v>
                </c:pt>
              </c:numCache>
            </c:numRef>
          </c:cat>
          <c:val>
            <c:numRef>
              <c:f>Sheet1!$B$2:$B$7</c:f>
              <c:numCache>
                <c:formatCode>General</c:formatCode>
                <c:ptCount val="6"/>
                <c:pt idx="0">
                  <c:v>16.600000000000001</c:v>
                </c:pt>
                <c:pt idx="1">
                  <c:v>15.9</c:v>
                </c:pt>
                <c:pt idx="2">
                  <c:v>18.100000000000001</c:v>
                </c:pt>
                <c:pt idx="3">
                  <c:v>40.6</c:v>
                </c:pt>
                <c:pt idx="4">
                  <c:v>74.7</c:v>
                </c:pt>
                <c:pt idx="5">
                  <c:v>84.4</c:v>
                </c:pt>
              </c:numCache>
            </c:numRef>
          </c:val>
          <c:smooth val="0"/>
          <c:extLst>
            <c:ext xmlns:c16="http://schemas.microsoft.com/office/drawing/2014/chart" uri="{C3380CC4-5D6E-409C-BE32-E72D297353CC}">
              <c16:uniqueId val="{00000000-43AE-504F-96EF-288C5387A4BE}"/>
            </c:ext>
          </c:extLst>
        </c:ser>
        <c:dLbls>
          <c:showLegendKey val="0"/>
          <c:showVal val="0"/>
          <c:showCatName val="0"/>
          <c:showSerName val="0"/>
          <c:showPercent val="0"/>
          <c:showBubbleSize val="0"/>
        </c:dLbls>
        <c:smooth val="0"/>
        <c:axId val="1898612240"/>
        <c:axId val="1898269008"/>
      </c:lineChart>
      <c:catAx>
        <c:axId val="1898612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98269008"/>
        <c:crosses val="autoZero"/>
        <c:auto val="1"/>
        <c:lblAlgn val="ctr"/>
        <c:lblOffset val="100"/>
        <c:noMultiLvlLbl val="0"/>
      </c:catAx>
      <c:valAx>
        <c:axId val="189826900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98612240"/>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cdr:y>
    </cdr:from>
    <cdr:to>
      <cdr:x>1</cdr:x>
      <cdr:y>0.07503</cdr:y>
    </cdr:to>
    <cdr:sp macro="" textlink="">
      <cdr:nvSpPr>
        <cdr:cNvPr id="2" name="Rectangle 1"/>
        <cdr:cNvSpPr/>
      </cdr:nvSpPr>
      <cdr:spPr>
        <a:xfrm xmlns:a="http://schemas.openxmlformats.org/drawingml/2006/main">
          <a:off x="0" y="0"/>
          <a:ext cx="4105275" cy="307777"/>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defRPr sz="1400" b="0" i="0" u="none" strike="noStrike" kern="1200" spc="0" baseline="0">
              <a:solidFill>
                <a:prstClr val="black">
                  <a:lumMod val="65000"/>
                  <a:lumOff val="35000"/>
                </a:prstClr>
              </a:solidFill>
              <a:latin typeface="+mn-lt"/>
              <a:ea typeface="+mn-ea"/>
              <a:cs typeface="+mn-cs"/>
            </a:defRPr>
          </a:pPr>
          <a:endParaRPr lang="en-US" dirty="0">
            <a:solidFill>
              <a:sysClr val="windowText" lastClr="000000"/>
            </a:solidFill>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8E49A1F-3F8A-4B8B-95AE-3AAA90E7FB01}"/>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01BC203-0CDB-4516-B0F1-7871B43A32AB}"/>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42B22104-243A-4A6A-8882-97CC3FFDECA6}" type="datetimeFigureOut">
              <a:rPr lang="en-US" smtClean="0"/>
              <a:t>7/12/2023</a:t>
            </a:fld>
            <a:endParaRPr lang="en-US"/>
          </a:p>
        </p:txBody>
      </p:sp>
      <p:sp>
        <p:nvSpPr>
          <p:cNvPr id="4" name="Footer Placeholder 3">
            <a:extLst>
              <a:ext uri="{FF2B5EF4-FFF2-40B4-BE49-F238E27FC236}">
                <a16:creationId xmlns:a16="http://schemas.microsoft.com/office/drawing/2014/main" id="{4A6F5966-99F1-4116-999A-7AC06EAB3738}"/>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B188815-9A18-49C3-ABC3-A3ED423563AC}"/>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A7095B9A-D108-49CD-BFFE-6774B9CED83F}" type="slidenum">
              <a:rPr lang="en-US" smtClean="0"/>
              <a:t>‹#›</a:t>
            </a:fld>
            <a:endParaRPr lang="en-US"/>
          </a:p>
        </p:txBody>
      </p:sp>
    </p:spTree>
    <p:extLst>
      <p:ext uri="{BB962C8B-B14F-4D97-AF65-F5344CB8AC3E}">
        <p14:creationId xmlns:p14="http://schemas.microsoft.com/office/powerpoint/2010/main" val="3641624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409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79484" y="0"/>
            <a:ext cx="3962400" cy="344091"/>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074988" y="857250"/>
            <a:ext cx="299402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910"/>
            <a:ext cx="3962400" cy="34409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82258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75226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FontTx/>
              <a:buNone/>
            </a:pP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9639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65013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FontTx/>
              <a:buNone/>
            </a:pPr>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859744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283578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hlinkClick r:id="" action="ppaction://noaction"/>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752481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FontTx/>
              <a:buNone/>
            </a:pPr>
            <a:endParaRPr lang="en-US" baseline="0"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415535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48862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37292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1724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23202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15"/>
        <p:cNvGrpSpPr/>
        <p:nvPr/>
      </p:nvGrpSpPr>
      <p:grpSpPr>
        <a:xfrm>
          <a:off x="0" y="0"/>
          <a:ext cx="0" cy="0"/>
          <a:chOff x="0" y="0"/>
          <a:chExt cx="0" cy="0"/>
        </a:xfrm>
      </p:grpSpPr>
      <p:sp>
        <p:nvSpPr>
          <p:cNvPr id="3" name="Text Placeholder 2">
            <a:extLst>
              <a:ext uri="{FF2B5EF4-FFF2-40B4-BE49-F238E27FC236}">
                <a16:creationId xmlns:a16="http://schemas.microsoft.com/office/drawing/2014/main" id="{8F35A5F0-B97F-4CBB-9DDF-60B4B9804B55}"/>
              </a:ext>
            </a:extLst>
          </p:cNvPr>
          <p:cNvSpPr>
            <a:spLocks noGrp="1"/>
          </p:cNvSpPr>
          <p:nvPr>
            <p:ph type="body" sz="quarter" idx="14" hasCustomPrompt="1"/>
          </p:nvPr>
        </p:nvSpPr>
        <p:spPr>
          <a:xfrm>
            <a:off x="5775247" y="4656787"/>
            <a:ext cx="3840480" cy="1975104"/>
          </a:xfrm>
          <a:prstGeom prst="rect">
            <a:avLst/>
          </a:prstGeom>
        </p:spPr>
        <p:txBody>
          <a:bodyPr/>
          <a:lstStyle>
            <a:lvl1pPr algn="ctr">
              <a:defRPr/>
            </a:lvl1pPr>
          </a:lstStyle>
          <a:p>
            <a:pPr lvl="0"/>
            <a:r>
              <a:rPr lang="en-US" dirty="0"/>
              <a:t>[Sector name with team names listed below]</a:t>
            </a:r>
          </a:p>
        </p:txBody>
      </p:sp>
      <p:pic>
        <p:nvPicPr>
          <p:cNvPr id="26" name="Picture 2" descr="https://media.licdn.com/dms/image/C4D1BAQE-ARXy-y2jyQ/company-background_10000/0?e=1565974800&amp;v=beta&amp;t=kAfcB-ykCaukFPCHtKPK2xQf3mdLaeGx-YiBJdIBXoY">
            <a:extLst>
              <a:ext uri="{FF2B5EF4-FFF2-40B4-BE49-F238E27FC236}">
                <a16:creationId xmlns:a16="http://schemas.microsoft.com/office/drawing/2014/main" id="{17B2C354-72A3-4C4A-BA92-D5A42ADC90C3}"/>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6266" b="26113"/>
          <a:stretch/>
        </p:blipFill>
        <p:spPr bwMode="auto">
          <a:xfrm>
            <a:off x="-49695" y="-50999"/>
            <a:ext cx="10158984" cy="4384460"/>
          </a:xfrm>
          <a:prstGeom prst="rect">
            <a:avLst/>
          </a:prstGeom>
          <a:noFill/>
          <a:extLst>
            <a:ext uri="{909E8E84-426E-40DD-AFC4-6F175D3DCCD1}">
              <a14:hiddenFill xmlns:a14="http://schemas.microsoft.com/office/drawing/2010/main">
                <a:solidFill>
                  <a:srgbClr val="FFFFFF"/>
                </a:solidFill>
              </a14:hiddenFill>
            </a:ext>
          </a:extLst>
        </p:spPr>
      </p:pic>
      <p:sp>
        <p:nvSpPr>
          <p:cNvPr id="27" name="Google Shape;75;p1">
            <a:extLst>
              <a:ext uri="{FF2B5EF4-FFF2-40B4-BE49-F238E27FC236}">
                <a16:creationId xmlns:a16="http://schemas.microsoft.com/office/drawing/2014/main" id="{246F2C9C-5975-4BA2-B748-B4BA51CE9F0B}"/>
              </a:ext>
            </a:extLst>
          </p:cNvPr>
          <p:cNvSpPr/>
          <p:nvPr userDrawn="1"/>
        </p:nvSpPr>
        <p:spPr>
          <a:xfrm>
            <a:off x="-50292" y="-27016"/>
            <a:ext cx="10158984" cy="4120613"/>
          </a:xfrm>
          <a:prstGeom prst="rect">
            <a:avLst/>
          </a:prstGeom>
          <a:gradFill>
            <a:gsLst>
              <a:gs pos="0">
                <a:srgbClr val="FFFFFF">
                  <a:alpha val="0"/>
                </a:srgbClr>
              </a:gs>
              <a:gs pos="83000">
                <a:srgbClr val="B6B8B3"/>
              </a:gs>
              <a:gs pos="100000">
                <a:srgbClr val="B6B8B3"/>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panose="020F0502020204030204" pitchFamily="34" charset="0"/>
              <a:ea typeface="Calibri"/>
              <a:cs typeface="Calibri" panose="020F0502020204030204" pitchFamily="34" charset="0"/>
              <a:sym typeface="Calibri"/>
            </a:endParaRPr>
          </a:p>
        </p:txBody>
      </p:sp>
      <p:sp>
        <p:nvSpPr>
          <p:cNvPr id="28" name="Google Shape;74;p1">
            <a:extLst>
              <a:ext uri="{FF2B5EF4-FFF2-40B4-BE49-F238E27FC236}">
                <a16:creationId xmlns:a16="http://schemas.microsoft.com/office/drawing/2014/main" id="{4F4550FF-3F32-4A1B-B93C-7EC7D3E56233}"/>
              </a:ext>
            </a:extLst>
          </p:cNvPr>
          <p:cNvSpPr/>
          <p:nvPr userDrawn="1"/>
        </p:nvSpPr>
        <p:spPr>
          <a:xfrm>
            <a:off x="0" y="4310395"/>
            <a:ext cx="10058400" cy="91440"/>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panose="020F0502020204030204" pitchFamily="34" charset="0"/>
              <a:ea typeface="Calibri"/>
              <a:cs typeface="Calibri" panose="020F0502020204030204" pitchFamily="34" charset="0"/>
              <a:sym typeface="Calibri"/>
            </a:endParaRPr>
          </a:p>
        </p:txBody>
      </p:sp>
      <p:cxnSp>
        <p:nvCxnSpPr>
          <p:cNvPr id="19" name="Google Shape;19;p8"/>
          <p:cNvCxnSpPr/>
          <p:nvPr/>
        </p:nvCxnSpPr>
        <p:spPr>
          <a:xfrm>
            <a:off x="183407" y="7214029"/>
            <a:ext cx="9691587" cy="0"/>
          </a:xfrm>
          <a:prstGeom prst="straightConnector1">
            <a:avLst/>
          </a:prstGeom>
          <a:noFill/>
          <a:ln w="9525" cap="flat" cmpd="sng">
            <a:solidFill>
              <a:srgbClr val="000000"/>
            </a:solidFill>
            <a:prstDash val="solid"/>
            <a:miter lim="800000"/>
            <a:headEnd type="none" w="sm" len="sm"/>
            <a:tailEnd type="none" w="sm" len="sm"/>
          </a:ln>
        </p:spPr>
      </p:cxnSp>
      <p:sp>
        <p:nvSpPr>
          <p:cNvPr id="7" name="Picture Placeholder 6">
            <a:extLst>
              <a:ext uri="{FF2B5EF4-FFF2-40B4-BE49-F238E27FC236}">
                <a16:creationId xmlns:a16="http://schemas.microsoft.com/office/drawing/2014/main" id="{D13D0097-0DBF-4F98-940F-17B9F22D62A0}"/>
              </a:ext>
            </a:extLst>
          </p:cNvPr>
          <p:cNvSpPr>
            <a:spLocks noGrp="1"/>
          </p:cNvSpPr>
          <p:nvPr>
            <p:ph type="pic" sz="quarter" idx="11" hasCustomPrompt="1"/>
          </p:nvPr>
        </p:nvSpPr>
        <p:spPr>
          <a:xfrm>
            <a:off x="811349" y="4858908"/>
            <a:ext cx="4030662" cy="1323975"/>
          </a:xfrm>
          <a:prstGeom prst="rect">
            <a:avLst/>
          </a:prstGeom>
        </p:spPr>
        <p:txBody>
          <a:bodyPr anchor="ctr"/>
          <a:lstStyle>
            <a:lvl1pPr algn="ctr">
              <a:defRPr sz="2000">
                <a:latin typeface="Calibri" panose="020F0502020204030204" pitchFamily="34" charset="0"/>
                <a:cs typeface="Calibri" panose="020F0502020204030204" pitchFamily="34" charset="0"/>
              </a:defRPr>
            </a:lvl1pPr>
          </a:lstStyle>
          <a:p>
            <a:r>
              <a:rPr lang="en-US" dirty="0"/>
              <a:t>Company Logo</a:t>
            </a:r>
          </a:p>
        </p:txBody>
      </p:sp>
      <p:sp>
        <p:nvSpPr>
          <p:cNvPr id="23" name="Google Shape;21;p8">
            <a:extLst>
              <a:ext uri="{FF2B5EF4-FFF2-40B4-BE49-F238E27FC236}">
                <a16:creationId xmlns:a16="http://schemas.microsoft.com/office/drawing/2014/main" id="{87281D22-1B8E-4EC9-9788-E80E7F91B208}"/>
              </a:ext>
            </a:extLst>
          </p:cNvPr>
          <p:cNvSpPr txBox="1">
            <a:spLocks/>
          </p:cNvSpPr>
          <p:nvPr userDrawn="1"/>
        </p:nvSpPr>
        <p:spPr>
          <a:xfrm>
            <a:off x="6402047" y="317146"/>
            <a:ext cx="3463900" cy="33832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r" rtl="0">
              <a:lnSpc>
                <a:spcPct val="90000"/>
              </a:lnSpc>
              <a:spcBef>
                <a:spcPts val="0"/>
              </a:spcBef>
              <a:spcAft>
                <a:spcPts val="0"/>
              </a:spcAft>
              <a:buClr>
                <a:srgbClr val="7F7F7F"/>
              </a:buClr>
              <a:buSzPts val="2000"/>
              <a:buFont typeface="Arial"/>
              <a:buNone/>
              <a:defRPr sz="2000" b="0" i="0" u="none" strike="noStrike" cap="none">
                <a:solidFill>
                  <a:srgbClr val="7F7F7F"/>
                </a:solidFill>
                <a:latin typeface="Calibri" panose="020F0502020204030204" pitchFamily="34" charset="0"/>
                <a:ea typeface="Arial"/>
                <a:cs typeface="Calibri" panose="020F0502020204030204" pitchFamily="34" charset="0"/>
                <a:sym typeface="Arial"/>
              </a:defRPr>
            </a:lvl1pPr>
            <a:lvl2pPr marL="914400" marR="0" lvl="1"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2pPr>
            <a:lvl3pPr marL="1371600" marR="0" lvl="2"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3pPr>
            <a:lvl4pPr marL="1828800" marR="0" lvl="3"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4pPr>
            <a:lvl5pPr marL="2286000" marR="0" lvl="4"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5pPr>
            <a:lvl6pPr marL="2743200" marR="0" lvl="5"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r>
              <a:rPr lang="en-US" dirty="0"/>
              <a:t>February 2020</a:t>
            </a:r>
          </a:p>
        </p:txBody>
      </p:sp>
      <p:pic>
        <p:nvPicPr>
          <p:cNvPr id="14" name="Google Shape;43;p10">
            <a:extLst>
              <a:ext uri="{FF2B5EF4-FFF2-40B4-BE49-F238E27FC236}">
                <a16:creationId xmlns:a16="http://schemas.microsoft.com/office/drawing/2014/main" id="{505B06C9-A660-4507-AC08-3BFE3A907EE4}"/>
              </a:ext>
            </a:extLst>
          </p:cNvPr>
          <p:cNvPicPr preferRelativeResize="0"/>
          <p:nvPr userDrawn="1"/>
        </p:nvPicPr>
        <p:blipFill rotWithShape="1">
          <a:blip r:embed="rId3">
            <a:alphaModFix/>
          </a:blip>
          <a:srcRect/>
          <a:stretch/>
        </p:blipFill>
        <p:spPr>
          <a:xfrm>
            <a:off x="177693" y="125122"/>
            <a:ext cx="1267314" cy="72237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B14A58A-9799-4228-BDF4-2C131BE1E203}"/>
              </a:ext>
            </a:extLst>
          </p:cNvPr>
          <p:cNvSpPr>
            <a:spLocks noGrp="1"/>
          </p:cNvSpPr>
          <p:nvPr>
            <p:ph type="sldNum" idx="12"/>
          </p:nvPr>
        </p:nvSpPr>
        <p:spPr>
          <a:xfrm>
            <a:off x="7602986" y="7219630"/>
            <a:ext cx="2263140" cy="413808"/>
          </a:xfrm>
          <a:prstGeom prst="rect">
            <a:avLst/>
          </a:prstGeom>
        </p:spPr>
        <p:txBody>
          <a:bodyPr/>
          <a:lstStyle>
            <a:lvl1pPr>
              <a:defRPr sz="1400">
                <a:latin typeface="Calibri" panose="020F0502020204030204" pitchFamily="34" charset="0"/>
                <a:cs typeface="Calibri" panose="020F0502020204030204" pitchFamily="34" charset="0"/>
              </a:defRPr>
            </a:lvl1pPr>
          </a:lstStyle>
          <a:p>
            <a:pPr algn="r"/>
            <a:fld id="{00000000-1234-1234-1234-123412341234}" type="slidenum">
              <a:rPr lang="en-US" smtClean="0"/>
              <a:pPr algn="r"/>
              <a:t>‹#›</a:t>
            </a:fld>
            <a:endParaRPr lang="en-US" dirty="0"/>
          </a:p>
        </p:txBody>
      </p:sp>
      <p:sp>
        <p:nvSpPr>
          <p:cNvPr id="6" name="TextBox 5">
            <a:extLst>
              <a:ext uri="{FF2B5EF4-FFF2-40B4-BE49-F238E27FC236}">
                <a16:creationId xmlns:a16="http://schemas.microsoft.com/office/drawing/2014/main" id="{18C9DFD8-D4C5-4B4D-B2C4-669256D2551C}"/>
              </a:ext>
            </a:extLst>
          </p:cNvPr>
          <p:cNvSpPr txBox="1"/>
          <p:nvPr userDrawn="1"/>
        </p:nvSpPr>
        <p:spPr>
          <a:xfrm>
            <a:off x="199696" y="7219630"/>
            <a:ext cx="2267712" cy="411480"/>
          </a:xfrm>
          <a:prstGeom prst="rect">
            <a:avLst/>
          </a:prstGeom>
          <a:noFill/>
        </p:spPr>
        <p:txBody>
          <a:bodyPr wrap="square" rtlCol="0">
            <a:noAutofit/>
          </a:bodyPr>
          <a:lstStyle/>
          <a:p>
            <a:endParaRPr lang="en-US" sz="1000" dirty="0">
              <a:latin typeface="Calibri" panose="020F0502020204030204" pitchFamily="34" charset="0"/>
              <a:cs typeface="Calibri" panose="020F0502020204030204" pitchFamily="34" charset="0"/>
            </a:endParaRPr>
          </a:p>
        </p:txBody>
      </p:sp>
      <p:sp>
        <p:nvSpPr>
          <p:cNvPr id="8" name="Text Placeholder 7">
            <a:extLst>
              <a:ext uri="{FF2B5EF4-FFF2-40B4-BE49-F238E27FC236}">
                <a16:creationId xmlns:a16="http://schemas.microsoft.com/office/drawing/2014/main" id="{E928CFA3-AAFB-49BA-A5A1-F01FE05150FE}"/>
              </a:ext>
            </a:extLst>
          </p:cNvPr>
          <p:cNvSpPr>
            <a:spLocks noGrp="1"/>
          </p:cNvSpPr>
          <p:nvPr>
            <p:ph type="body" sz="quarter" idx="13" hasCustomPrompt="1"/>
          </p:nvPr>
        </p:nvSpPr>
        <p:spPr>
          <a:xfrm>
            <a:off x="200024" y="7219950"/>
            <a:ext cx="2267712" cy="411163"/>
          </a:xfrm>
          <a:prstGeom prst="rect">
            <a:avLst/>
          </a:prstGeom>
        </p:spPr>
        <p:txBody>
          <a:bodyPr/>
          <a:lstStyle>
            <a:lvl1pPr>
              <a:defRPr sz="1000">
                <a:latin typeface="Calibri" panose="020F0502020204030204" pitchFamily="34" charset="0"/>
                <a:cs typeface="Calibri" panose="020F0502020204030204" pitchFamily="34" charset="0"/>
              </a:defRPr>
            </a:lvl1pPr>
          </a:lstStyle>
          <a:p>
            <a:pPr lvl="0"/>
            <a:r>
              <a:rPr lang="en-US" dirty="0"/>
              <a:t>Source &amp; Analyst:</a:t>
            </a:r>
          </a:p>
        </p:txBody>
      </p:sp>
      <p:cxnSp>
        <p:nvCxnSpPr>
          <p:cNvPr id="9" name="Google Shape;41;p10">
            <a:extLst>
              <a:ext uri="{FF2B5EF4-FFF2-40B4-BE49-F238E27FC236}">
                <a16:creationId xmlns:a16="http://schemas.microsoft.com/office/drawing/2014/main" id="{93D9569E-06FE-459F-9668-91DC2350E454}"/>
              </a:ext>
            </a:extLst>
          </p:cNvPr>
          <p:cNvCxnSpPr/>
          <p:nvPr userDrawn="1"/>
        </p:nvCxnSpPr>
        <p:spPr>
          <a:xfrm>
            <a:off x="177692" y="872196"/>
            <a:ext cx="9691587" cy="0"/>
          </a:xfrm>
          <a:prstGeom prst="straightConnector1">
            <a:avLst/>
          </a:prstGeom>
          <a:noFill/>
          <a:ln w="9525" cap="flat" cmpd="sng">
            <a:solidFill>
              <a:srgbClr val="000000"/>
            </a:solidFill>
            <a:prstDash val="solid"/>
            <a:miter lim="800000"/>
            <a:headEnd type="none" w="sm" len="sm"/>
            <a:tailEnd type="none" w="sm" len="sm"/>
          </a:ln>
        </p:spPr>
      </p:cxnSp>
      <p:sp>
        <p:nvSpPr>
          <p:cNvPr id="11" name="Google Shape;21;p8">
            <a:extLst>
              <a:ext uri="{FF2B5EF4-FFF2-40B4-BE49-F238E27FC236}">
                <a16:creationId xmlns:a16="http://schemas.microsoft.com/office/drawing/2014/main" id="{85BF2383-0A99-46AA-B26A-2B0B255A312A}"/>
              </a:ext>
            </a:extLst>
          </p:cNvPr>
          <p:cNvSpPr txBox="1">
            <a:spLocks/>
          </p:cNvSpPr>
          <p:nvPr userDrawn="1"/>
        </p:nvSpPr>
        <p:spPr>
          <a:xfrm>
            <a:off x="6402047" y="317146"/>
            <a:ext cx="3463900" cy="33832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r" rtl="0">
              <a:lnSpc>
                <a:spcPct val="90000"/>
              </a:lnSpc>
              <a:spcBef>
                <a:spcPts val="0"/>
              </a:spcBef>
              <a:spcAft>
                <a:spcPts val="0"/>
              </a:spcAft>
              <a:buClr>
                <a:srgbClr val="7F7F7F"/>
              </a:buClr>
              <a:buSzPts val="2000"/>
              <a:buFont typeface="Arial"/>
              <a:buNone/>
              <a:defRPr sz="2000" b="0" i="0" u="none" strike="noStrike" cap="none">
                <a:solidFill>
                  <a:srgbClr val="7F7F7F"/>
                </a:solidFill>
                <a:latin typeface="Calibri" panose="020F0502020204030204" pitchFamily="34" charset="0"/>
                <a:ea typeface="Arial"/>
                <a:cs typeface="Calibri" panose="020F0502020204030204" pitchFamily="34" charset="0"/>
                <a:sym typeface="Arial"/>
              </a:defRPr>
            </a:lvl1pPr>
            <a:lvl2pPr marL="914400" marR="0" lvl="1"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2pPr>
            <a:lvl3pPr marL="1371600" marR="0" lvl="2"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3pPr>
            <a:lvl4pPr marL="1828800" marR="0" lvl="3"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4pPr>
            <a:lvl5pPr marL="2286000" marR="0" lvl="4"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5pPr>
            <a:lvl6pPr marL="2743200" marR="0" lvl="5"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r>
              <a:rPr lang="en-US" dirty="0"/>
              <a:t>February 2020</a:t>
            </a:r>
          </a:p>
        </p:txBody>
      </p:sp>
      <p:sp>
        <p:nvSpPr>
          <p:cNvPr id="10" name="Text Placeholder 2">
            <a:extLst>
              <a:ext uri="{FF2B5EF4-FFF2-40B4-BE49-F238E27FC236}">
                <a16:creationId xmlns:a16="http://schemas.microsoft.com/office/drawing/2014/main" id="{35C21ED9-35BD-4A97-82A4-D5B8050B257C}"/>
              </a:ext>
            </a:extLst>
          </p:cNvPr>
          <p:cNvSpPr>
            <a:spLocks noGrp="1"/>
          </p:cNvSpPr>
          <p:nvPr>
            <p:ph type="body" sz="quarter" idx="24" hasCustomPrompt="1"/>
          </p:nvPr>
        </p:nvSpPr>
        <p:spPr>
          <a:xfrm>
            <a:off x="1429624" y="275104"/>
            <a:ext cx="4855464" cy="429768"/>
          </a:xfrm>
          <a:prstGeom prst="rect">
            <a:avLst/>
          </a:prstGeom>
        </p:spPr>
        <p:txBody>
          <a:bodyPr/>
          <a:lstStyle>
            <a:lvl1pPr>
              <a:defRPr sz="2200" b="1">
                <a:solidFill>
                  <a:srgbClr val="C00000"/>
                </a:solidFill>
                <a:latin typeface="Calibri" panose="020F0502020204030204" pitchFamily="34" charset="0"/>
                <a:cs typeface="Calibri" panose="020F0502020204030204" pitchFamily="34" charset="0"/>
              </a:defRPr>
            </a:lvl1pPr>
            <a:lvl2pPr>
              <a:defRPr sz="2200" b="1">
                <a:solidFill>
                  <a:srgbClr val="C00000"/>
                </a:solidFill>
                <a:latin typeface="Calibri" panose="020F0502020204030204" pitchFamily="34" charset="0"/>
                <a:cs typeface="Calibri" panose="020F0502020204030204" pitchFamily="34" charset="0"/>
              </a:defRPr>
            </a:lvl2pPr>
            <a:lvl3pPr>
              <a:defRPr sz="2200" b="1">
                <a:solidFill>
                  <a:srgbClr val="C00000"/>
                </a:solidFill>
                <a:latin typeface="Calibri" panose="020F0502020204030204" pitchFamily="34" charset="0"/>
                <a:cs typeface="Calibri" panose="020F0502020204030204" pitchFamily="34" charset="0"/>
              </a:defRPr>
            </a:lvl3pPr>
            <a:lvl4pPr>
              <a:defRPr sz="2200" b="1">
                <a:solidFill>
                  <a:srgbClr val="C00000"/>
                </a:solidFill>
                <a:latin typeface="Calibri" panose="020F0502020204030204" pitchFamily="34" charset="0"/>
                <a:cs typeface="Calibri" panose="020F0502020204030204" pitchFamily="34" charset="0"/>
              </a:defRPr>
            </a:lvl4pPr>
            <a:lvl5pPr>
              <a:defRPr sz="2200" b="1">
                <a:solidFill>
                  <a:srgbClr val="C00000"/>
                </a:solidFill>
                <a:latin typeface="Calibri" panose="020F0502020204030204" pitchFamily="34" charset="0"/>
                <a:cs typeface="Calibri" panose="020F0502020204030204" pitchFamily="34" charset="0"/>
              </a:defRPr>
            </a:lvl5pPr>
          </a:lstStyle>
          <a:p>
            <a:pPr lvl="0"/>
            <a:r>
              <a:rPr lang="en-US" dirty="0"/>
              <a:t>[Title]</a:t>
            </a:r>
          </a:p>
        </p:txBody>
      </p:sp>
    </p:spTree>
    <p:extLst>
      <p:ext uri="{BB962C8B-B14F-4D97-AF65-F5344CB8AC3E}">
        <p14:creationId xmlns:p14="http://schemas.microsoft.com/office/powerpoint/2010/main" val="3350279199"/>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esis / Risks Overview">
    <p:spTree>
      <p:nvGrpSpPr>
        <p:cNvPr id="1" name=""/>
        <p:cNvGrpSpPr/>
        <p:nvPr/>
      </p:nvGrpSpPr>
      <p:grpSpPr>
        <a:xfrm>
          <a:off x="0" y="0"/>
          <a:ext cx="0" cy="0"/>
          <a:chOff x="0" y="0"/>
          <a:chExt cx="0" cy="0"/>
        </a:xfrm>
      </p:grpSpPr>
      <p:sp>
        <p:nvSpPr>
          <p:cNvPr id="24" name="Text Placeholder 9">
            <a:extLst>
              <a:ext uri="{FF2B5EF4-FFF2-40B4-BE49-F238E27FC236}">
                <a16:creationId xmlns:a16="http://schemas.microsoft.com/office/drawing/2014/main" id="{26E15A34-9761-4816-9E45-3CF9360F6976}"/>
              </a:ext>
            </a:extLst>
          </p:cNvPr>
          <p:cNvSpPr>
            <a:spLocks noGrp="1"/>
          </p:cNvSpPr>
          <p:nvPr>
            <p:ph type="body" sz="quarter" idx="30" hasCustomPrompt="1"/>
          </p:nvPr>
        </p:nvSpPr>
        <p:spPr>
          <a:xfrm>
            <a:off x="851454" y="3293448"/>
            <a:ext cx="2157984" cy="1618488"/>
          </a:xfrm>
          <a:prstGeom prst="roundRect">
            <a:avLst/>
          </a:prstGeom>
          <a:solidFill>
            <a:srgbClr val="C00000"/>
          </a:solidFill>
        </p:spPr>
        <p:style>
          <a:lnRef idx="2">
            <a:schemeClr val="accent1"/>
          </a:lnRef>
          <a:fillRef idx="1">
            <a:schemeClr val="lt1"/>
          </a:fillRef>
          <a:effectRef idx="0">
            <a:schemeClr val="accent1"/>
          </a:effectRef>
          <a:fontRef idx="minor">
            <a:schemeClr val="dk1"/>
          </a:fontRef>
        </p:style>
        <p:txBody>
          <a:bodyPr anchor="ctr"/>
          <a:lstStyle>
            <a:lvl1pPr algn="ctr">
              <a:defRPr sz="1600" b="1">
                <a:solidFill>
                  <a:schemeClr val="bg1"/>
                </a:solidFill>
                <a:latin typeface="Calibri" panose="020F0502020204030204" pitchFamily="34" charset="0"/>
                <a:cs typeface="Calibri" panose="020F0502020204030204" pitchFamily="34" charset="0"/>
              </a:defRPr>
            </a:lvl1pPr>
            <a:lvl2pPr algn="ctr">
              <a:defRPr b="1">
                <a:solidFill>
                  <a:schemeClr val="bg1"/>
                </a:solidFill>
              </a:defRPr>
            </a:lvl2pPr>
            <a:lvl3pPr algn="ctr">
              <a:defRPr b="1">
                <a:solidFill>
                  <a:schemeClr val="bg1"/>
                </a:solidFill>
              </a:defRPr>
            </a:lvl3pPr>
            <a:lvl4pPr algn="ctr">
              <a:defRPr b="1">
                <a:solidFill>
                  <a:schemeClr val="bg1"/>
                </a:solidFill>
              </a:defRPr>
            </a:lvl4pPr>
            <a:lvl5pPr algn="ctr">
              <a:defRPr b="1">
                <a:solidFill>
                  <a:schemeClr val="bg1"/>
                </a:solidFill>
              </a:defRPr>
            </a:lvl5pPr>
          </a:lstStyle>
          <a:p>
            <a:pPr lvl="0"/>
            <a:r>
              <a:rPr lang="en-US" dirty="0"/>
              <a:t>Thesis / Risk 2</a:t>
            </a:r>
          </a:p>
        </p:txBody>
      </p:sp>
      <p:sp>
        <p:nvSpPr>
          <p:cNvPr id="25" name="Text Placeholder 9">
            <a:extLst>
              <a:ext uri="{FF2B5EF4-FFF2-40B4-BE49-F238E27FC236}">
                <a16:creationId xmlns:a16="http://schemas.microsoft.com/office/drawing/2014/main" id="{23C1E3EE-5BE8-4613-9A34-6D9D7536EB8C}"/>
              </a:ext>
            </a:extLst>
          </p:cNvPr>
          <p:cNvSpPr>
            <a:spLocks noGrp="1"/>
          </p:cNvSpPr>
          <p:nvPr>
            <p:ph type="body" sz="quarter" idx="31" hasCustomPrompt="1"/>
          </p:nvPr>
        </p:nvSpPr>
        <p:spPr>
          <a:xfrm>
            <a:off x="851454" y="5265312"/>
            <a:ext cx="2157984" cy="1618488"/>
          </a:xfrm>
          <a:prstGeom prst="roundRect">
            <a:avLst/>
          </a:prstGeom>
          <a:solidFill>
            <a:srgbClr val="C00000"/>
          </a:solidFill>
        </p:spPr>
        <p:style>
          <a:lnRef idx="2">
            <a:schemeClr val="accent1"/>
          </a:lnRef>
          <a:fillRef idx="1">
            <a:schemeClr val="lt1"/>
          </a:fillRef>
          <a:effectRef idx="0">
            <a:schemeClr val="accent1"/>
          </a:effectRef>
          <a:fontRef idx="minor">
            <a:schemeClr val="dk1"/>
          </a:fontRef>
        </p:style>
        <p:txBody>
          <a:bodyPr anchor="ctr"/>
          <a:lstStyle>
            <a:lvl1pPr algn="ctr">
              <a:defRPr sz="1600" b="1">
                <a:solidFill>
                  <a:schemeClr val="bg1"/>
                </a:solidFill>
                <a:latin typeface="Calibri" panose="020F0502020204030204" pitchFamily="34" charset="0"/>
                <a:cs typeface="Calibri" panose="020F0502020204030204" pitchFamily="34" charset="0"/>
              </a:defRPr>
            </a:lvl1pPr>
            <a:lvl2pPr algn="ctr">
              <a:defRPr b="1">
                <a:solidFill>
                  <a:schemeClr val="bg1"/>
                </a:solidFill>
              </a:defRPr>
            </a:lvl2pPr>
            <a:lvl3pPr algn="ctr">
              <a:defRPr b="1">
                <a:solidFill>
                  <a:schemeClr val="bg1"/>
                </a:solidFill>
              </a:defRPr>
            </a:lvl3pPr>
            <a:lvl4pPr algn="ctr">
              <a:defRPr b="1">
                <a:solidFill>
                  <a:schemeClr val="bg1"/>
                </a:solidFill>
              </a:defRPr>
            </a:lvl4pPr>
            <a:lvl5pPr algn="ctr">
              <a:defRPr b="1">
                <a:solidFill>
                  <a:schemeClr val="bg1"/>
                </a:solidFill>
              </a:defRPr>
            </a:lvl5pPr>
          </a:lstStyle>
          <a:p>
            <a:pPr lvl="0"/>
            <a:r>
              <a:rPr lang="en-US" dirty="0"/>
              <a:t>Thesis / Risk 3</a:t>
            </a:r>
          </a:p>
        </p:txBody>
      </p:sp>
      <p:sp>
        <p:nvSpPr>
          <p:cNvPr id="10" name="Text Placeholder 9">
            <a:extLst>
              <a:ext uri="{FF2B5EF4-FFF2-40B4-BE49-F238E27FC236}">
                <a16:creationId xmlns:a16="http://schemas.microsoft.com/office/drawing/2014/main" id="{DDA95773-1333-4925-ADAC-66CB04C4E1CF}"/>
              </a:ext>
            </a:extLst>
          </p:cNvPr>
          <p:cNvSpPr>
            <a:spLocks noGrp="1"/>
          </p:cNvSpPr>
          <p:nvPr>
            <p:ph type="body" sz="quarter" idx="28" hasCustomPrompt="1"/>
          </p:nvPr>
        </p:nvSpPr>
        <p:spPr>
          <a:xfrm>
            <a:off x="851454" y="1461953"/>
            <a:ext cx="2157984" cy="1618488"/>
          </a:xfrm>
          <a:prstGeom prst="roundRect">
            <a:avLst/>
          </a:prstGeom>
          <a:solidFill>
            <a:srgbClr val="C00000"/>
          </a:solidFill>
        </p:spPr>
        <p:style>
          <a:lnRef idx="2">
            <a:schemeClr val="accent1"/>
          </a:lnRef>
          <a:fillRef idx="1">
            <a:schemeClr val="lt1"/>
          </a:fillRef>
          <a:effectRef idx="0">
            <a:schemeClr val="accent1"/>
          </a:effectRef>
          <a:fontRef idx="minor">
            <a:schemeClr val="dk1"/>
          </a:fontRef>
        </p:style>
        <p:txBody>
          <a:bodyPr anchor="ctr"/>
          <a:lstStyle>
            <a:lvl1pPr algn="ctr">
              <a:defRPr sz="1600" b="1">
                <a:solidFill>
                  <a:schemeClr val="bg1"/>
                </a:solidFill>
                <a:latin typeface="Calibri" panose="020F0502020204030204" pitchFamily="34" charset="0"/>
                <a:cs typeface="Calibri" panose="020F0502020204030204" pitchFamily="34" charset="0"/>
              </a:defRPr>
            </a:lvl1pPr>
            <a:lvl2pPr algn="ctr">
              <a:defRPr b="1">
                <a:solidFill>
                  <a:schemeClr val="bg1"/>
                </a:solidFill>
              </a:defRPr>
            </a:lvl2pPr>
            <a:lvl3pPr algn="ctr">
              <a:defRPr b="1">
                <a:solidFill>
                  <a:schemeClr val="bg1"/>
                </a:solidFill>
              </a:defRPr>
            </a:lvl3pPr>
            <a:lvl4pPr algn="ctr">
              <a:defRPr b="1">
                <a:solidFill>
                  <a:schemeClr val="bg1"/>
                </a:solidFill>
              </a:defRPr>
            </a:lvl4pPr>
            <a:lvl5pPr algn="ctr">
              <a:defRPr b="1">
                <a:solidFill>
                  <a:schemeClr val="bg1"/>
                </a:solidFill>
              </a:defRPr>
            </a:lvl5pPr>
          </a:lstStyle>
          <a:p>
            <a:pPr lvl="0"/>
            <a:r>
              <a:rPr lang="en-US" dirty="0"/>
              <a:t>Thesis / Risk 1</a:t>
            </a:r>
          </a:p>
        </p:txBody>
      </p:sp>
      <p:sp>
        <p:nvSpPr>
          <p:cNvPr id="11" name="Text Placeholder 10">
            <a:extLst>
              <a:ext uri="{FF2B5EF4-FFF2-40B4-BE49-F238E27FC236}">
                <a16:creationId xmlns:a16="http://schemas.microsoft.com/office/drawing/2014/main" id="{36AB7CAF-4295-4FB0-A15C-3FF7B4671297}"/>
              </a:ext>
            </a:extLst>
          </p:cNvPr>
          <p:cNvSpPr>
            <a:spLocks noGrp="1"/>
          </p:cNvSpPr>
          <p:nvPr>
            <p:ph type="body" sz="quarter" idx="21" hasCustomPrompt="1"/>
          </p:nvPr>
        </p:nvSpPr>
        <p:spPr>
          <a:xfrm>
            <a:off x="3240844" y="1461953"/>
            <a:ext cx="5998464" cy="1618488"/>
          </a:xfrm>
          <a:prstGeom prst="rect">
            <a:avLst/>
          </a:prstGeom>
          <a:ln w="12700">
            <a:solidFill>
              <a:srgbClr val="53565A"/>
            </a:solidFill>
            <a:prstDash val="dash"/>
          </a:ln>
        </p:spPr>
        <p:txBody>
          <a:bodyPr anchor="ctr"/>
          <a:lstStyle>
            <a:lvl1pPr marL="285750" indent="-285750">
              <a:spcBef>
                <a:spcPts val="660"/>
              </a:spcBef>
              <a:spcAft>
                <a:spcPts val="660"/>
              </a:spcAft>
              <a:buFont typeface="Wingdings" panose="05000000000000000000" pitchFamily="2" charset="2"/>
              <a:buChar cha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fr-FR" dirty="0"/>
              <a:t>[Point 1]</a:t>
            </a:r>
          </a:p>
          <a:p>
            <a:pPr lvl="0"/>
            <a:r>
              <a:rPr lang="fr-FR" dirty="0"/>
              <a:t>[Point 2]</a:t>
            </a:r>
          </a:p>
          <a:p>
            <a:pPr lvl="0"/>
            <a:r>
              <a:rPr lang="fr-FR" dirty="0"/>
              <a:t>[Point 3]</a:t>
            </a:r>
          </a:p>
        </p:txBody>
      </p:sp>
      <p:sp>
        <p:nvSpPr>
          <p:cNvPr id="5" name="Slide Number Placeholder 4">
            <a:extLst>
              <a:ext uri="{FF2B5EF4-FFF2-40B4-BE49-F238E27FC236}">
                <a16:creationId xmlns:a16="http://schemas.microsoft.com/office/drawing/2014/main" id="{2B14A58A-9799-4228-BDF4-2C131BE1E203}"/>
              </a:ext>
            </a:extLst>
          </p:cNvPr>
          <p:cNvSpPr>
            <a:spLocks noGrp="1"/>
          </p:cNvSpPr>
          <p:nvPr>
            <p:ph type="sldNum" idx="12"/>
          </p:nvPr>
        </p:nvSpPr>
        <p:spPr>
          <a:xfrm>
            <a:off x="7602986" y="7219630"/>
            <a:ext cx="2263140" cy="413808"/>
          </a:xfrm>
          <a:prstGeom prst="rect">
            <a:avLst/>
          </a:prstGeom>
        </p:spPr>
        <p:txBody>
          <a:bodyPr/>
          <a:lstStyle>
            <a:lvl1pPr>
              <a:defRPr sz="1400">
                <a:latin typeface="Calibri" panose="020F0502020204030204" pitchFamily="34" charset="0"/>
                <a:cs typeface="Calibri" panose="020F0502020204030204" pitchFamily="34" charset="0"/>
              </a:defRPr>
            </a:lvl1pPr>
          </a:lstStyle>
          <a:p>
            <a:pPr algn="r"/>
            <a:fld id="{00000000-1234-1234-1234-123412341234}" type="slidenum">
              <a:rPr lang="en-US" smtClean="0"/>
              <a:pPr algn="r"/>
              <a:t>‹#›</a:t>
            </a:fld>
            <a:endParaRPr lang="en-US" dirty="0"/>
          </a:p>
        </p:txBody>
      </p:sp>
      <p:sp>
        <p:nvSpPr>
          <p:cNvPr id="6" name="TextBox 5">
            <a:extLst>
              <a:ext uri="{FF2B5EF4-FFF2-40B4-BE49-F238E27FC236}">
                <a16:creationId xmlns:a16="http://schemas.microsoft.com/office/drawing/2014/main" id="{18C9DFD8-D4C5-4B4D-B2C4-669256D2551C}"/>
              </a:ext>
            </a:extLst>
          </p:cNvPr>
          <p:cNvSpPr txBox="1"/>
          <p:nvPr userDrawn="1"/>
        </p:nvSpPr>
        <p:spPr>
          <a:xfrm>
            <a:off x="199696" y="7219630"/>
            <a:ext cx="2267712" cy="411480"/>
          </a:xfrm>
          <a:prstGeom prst="rect">
            <a:avLst/>
          </a:prstGeom>
          <a:noFill/>
        </p:spPr>
        <p:txBody>
          <a:bodyPr wrap="square" rtlCol="0">
            <a:noAutofit/>
          </a:bodyPr>
          <a:lstStyle/>
          <a:p>
            <a:endParaRPr lang="en-US" sz="1000" dirty="0">
              <a:latin typeface="Calibri" panose="020F0502020204030204" pitchFamily="34" charset="0"/>
              <a:cs typeface="Calibri" panose="020F0502020204030204" pitchFamily="34" charset="0"/>
            </a:endParaRPr>
          </a:p>
        </p:txBody>
      </p:sp>
      <p:sp>
        <p:nvSpPr>
          <p:cNvPr id="8" name="Text Placeholder 7">
            <a:extLst>
              <a:ext uri="{FF2B5EF4-FFF2-40B4-BE49-F238E27FC236}">
                <a16:creationId xmlns:a16="http://schemas.microsoft.com/office/drawing/2014/main" id="{E928CFA3-AAFB-49BA-A5A1-F01FE05150FE}"/>
              </a:ext>
            </a:extLst>
          </p:cNvPr>
          <p:cNvSpPr>
            <a:spLocks noGrp="1"/>
          </p:cNvSpPr>
          <p:nvPr>
            <p:ph type="body" sz="quarter" idx="13" hasCustomPrompt="1"/>
          </p:nvPr>
        </p:nvSpPr>
        <p:spPr>
          <a:xfrm>
            <a:off x="200024" y="7219950"/>
            <a:ext cx="2267712" cy="411163"/>
          </a:xfrm>
          <a:prstGeom prst="rect">
            <a:avLst/>
          </a:prstGeom>
        </p:spPr>
        <p:txBody>
          <a:bodyPr/>
          <a:lstStyle>
            <a:lvl1pPr>
              <a:defRPr sz="1000">
                <a:latin typeface="Calibri" panose="020F0502020204030204" pitchFamily="34" charset="0"/>
                <a:cs typeface="Calibri" panose="020F0502020204030204" pitchFamily="34" charset="0"/>
              </a:defRPr>
            </a:lvl1pPr>
          </a:lstStyle>
          <a:p>
            <a:pPr lvl="0"/>
            <a:r>
              <a:rPr lang="en-US" dirty="0"/>
              <a:t>Source &amp; Analyst:</a:t>
            </a:r>
          </a:p>
        </p:txBody>
      </p:sp>
      <p:cxnSp>
        <p:nvCxnSpPr>
          <p:cNvPr id="9" name="Google Shape;41;p10">
            <a:extLst>
              <a:ext uri="{FF2B5EF4-FFF2-40B4-BE49-F238E27FC236}">
                <a16:creationId xmlns:a16="http://schemas.microsoft.com/office/drawing/2014/main" id="{93D9569E-06FE-459F-9668-91DC2350E454}"/>
              </a:ext>
            </a:extLst>
          </p:cNvPr>
          <p:cNvCxnSpPr/>
          <p:nvPr userDrawn="1"/>
        </p:nvCxnSpPr>
        <p:spPr>
          <a:xfrm>
            <a:off x="177692" y="872196"/>
            <a:ext cx="9691587" cy="0"/>
          </a:xfrm>
          <a:prstGeom prst="straightConnector1">
            <a:avLst/>
          </a:prstGeom>
          <a:noFill/>
          <a:ln w="9525" cap="flat" cmpd="sng">
            <a:solidFill>
              <a:srgbClr val="000000"/>
            </a:solidFill>
            <a:prstDash val="solid"/>
            <a:miter lim="800000"/>
            <a:headEnd type="none" w="sm" len="sm"/>
            <a:tailEnd type="none" w="sm" len="sm"/>
          </a:ln>
        </p:spPr>
      </p:cxnSp>
      <p:sp>
        <p:nvSpPr>
          <p:cNvPr id="26" name="Text Placeholder 10">
            <a:extLst>
              <a:ext uri="{FF2B5EF4-FFF2-40B4-BE49-F238E27FC236}">
                <a16:creationId xmlns:a16="http://schemas.microsoft.com/office/drawing/2014/main" id="{BC0EF85C-8AF8-4FF2-8E49-1D8BA9152A0D}"/>
              </a:ext>
            </a:extLst>
          </p:cNvPr>
          <p:cNvSpPr>
            <a:spLocks noGrp="1"/>
          </p:cNvSpPr>
          <p:nvPr>
            <p:ph type="body" sz="quarter" idx="22" hasCustomPrompt="1"/>
          </p:nvPr>
        </p:nvSpPr>
        <p:spPr>
          <a:xfrm>
            <a:off x="3240844" y="3293448"/>
            <a:ext cx="5998464" cy="1618488"/>
          </a:xfrm>
          <a:prstGeom prst="rect">
            <a:avLst/>
          </a:prstGeom>
          <a:ln w="12700">
            <a:solidFill>
              <a:srgbClr val="53565A"/>
            </a:solidFill>
            <a:prstDash val="dash"/>
          </a:ln>
        </p:spPr>
        <p:txBody>
          <a:bodyPr anchor="ctr"/>
          <a:lstStyle>
            <a:lvl1pPr marL="285750" indent="-285750">
              <a:spcBef>
                <a:spcPts val="660"/>
              </a:spcBef>
              <a:spcAft>
                <a:spcPts val="660"/>
              </a:spcAft>
              <a:buFont typeface="Wingdings" panose="05000000000000000000" pitchFamily="2" charset="2"/>
              <a:buChar cha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fr-FR" dirty="0"/>
              <a:t>[Point 1]</a:t>
            </a:r>
          </a:p>
          <a:p>
            <a:pPr lvl="0"/>
            <a:r>
              <a:rPr lang="fr-FR" dirty="0"/>
              <a:t>[Point 2]</a:t>
            </a:r>
          </a:p>
          <a:p>
            <a:pPr lvl="0"/>
            <a:r>
              <a:rPr lang="fr-FR" dirty="0"/>
              <a:t>[Point 3]</a:t>
            </a:r>
          </a:p>
        </p:txBody>
      </p:sp>
      <p:sp>
        <p:nvSpPr>
          <p:cNvPr id="27" name="Text Placeholder 10">
            <a:extLst>
              <a:ext uri="{FF2B5EF4-FFF2-40B4-BE49-F238E27FC236}">
                <a16:creationId xmlns:a16="http://schemas.microsoft.com/office/drawing/2014/main" id="{EEF3B0EF-58A0-43D0-BA4D-C15CCE621177}"/>
              </a:ext>
            </a:extLst>
          </p:cNvPr>
          <p:cNvSpPr>
            <a:spLocks noGrp="1"/>
          </p:cNvSpPr>
          <p:nvPr>
            <p:ph type="body" sz="quarter" idx="23" hasCustomPrompt="1"/>
          </p:nvPr>
        </p:nvSpPr>
        <p:spPr>
          <a:xfrm>
            <a:off x="3240844" y="5265312"/>
            <a:ext cx="5998464" cy="1618488"/>
          </a:xfrm>
          <a:prstGeom prst="rect">
            <a:avLst/>
          </a:prstGeom>
          <a:ln w="12700">
            <a:solidFill>
              <a:srgbClr val="53565A"/>
            </a:solidFill>
            <a:prstDash val="dash"/>
          </a:ln>
        </p:spPr>
        <p:txBody>
          <a:bodyPr anchor="ctr"/>
          <a:lstStyle>
            <a:lvl1pPr marL="285750" indent="-285750">
              <a:spcBef>
                <a:spcPts val="660"/>
              </a:spcBef>
              <a:spcAft>
                <a:spcPts val="660"/>
              </a:spcAft>
              <a:buFont typeface="Wingdings" panose="05000000000000000000" pitchFamily="2" charset="2"/>
              <a:buChar cha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fr-FR" dirty="0"/>
              <a:t>[Point 1]</a:t>
            </a:r>
          </a:p>
          <a:p>
            <a:pPr lvl="0"/>
            <a:r>
              <a:rPr lang="fr-FR" dirty="0"/>
              <a:t>[Point 2]</a:t>
            </a:r>
          </a:p>
          <a:p>
            <a:pPr lvl="0"/>
            <a:r>
              <a:rPr lang="fr-FR" dirty="0"/>
              <a:t>[Point 3]</a:t>
            </a:r>
          </a:p>
        </p:txBody>
      </p:sp>
      <p:sp>
        <p:nvSpPr>
          <p:cNvPr id="28" name="Google Shape;21;p8">
            <a:extLst>
              <a:ext uri="{FF2B5EF4-FFF2-40B4-BE49-F238E27FC236}">
                <a16:creationId xmlns:a16="http://schemas.microsoft.com/office/drawing/2014/main" id="{B5BC8C82-79EE-4089-9C6D-65EBE031E2D1}"/>
              </a:ext>
            </a:extLst>
          </p:cNvPr>
          <p:cNvSpPr txBox="1">
            <a:spLocks/>
          </p:cNvSpPr>
          <p:nvPr userDrawn="1"/>
        </p:nvSpPr>
        <p:spPr>
          <a:xfrm>
            <a:off x="6402047" y="317146"/>
            <a:ext cx="3463900" cy="33832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r" rtl="0">
              <a:lnSpc>
                <a:spcPct val="90000"/>
              </a:lnSpc>
              <a:spcBef>
                <a:spcPts val="0"/>
              </a:spcBef>
              <a:spcAft>
                <a:spcPts val="0"/>
              </a:spcAft>
              <a:buClr>
                <a:srgbClr val="7F7F7F"/>
              </a:buClr>
              <a:buSzPts val="2000"/>
              <a:buFont typeface="Arial"/>
              <a:buNone/>
              <a:defRPr sz="2000" b="0" i="0" u="none" strike="noStrike" cap="none">
                <a:solidFill>
                  <a:srgbClr val="7F7F7F"/>
                </a:solidFill>
                <a:latin typeface="Calibri" panose="020F0502020204030204" pitchFamily="34" charset="0"/>
                <a:ea typeface="Arial"/>
                <a:cs typeface="Calibri" panose="020F0502020204030204" pitchFamily="34" charset="0"/>
                <a:sym typeface="Arial"/>
              </a:defRPr>
            </a:lvl1pPr>
            <a:lvl2pPr marL="914400" marR="0" lvl="1"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2pPr>
            <a:lvl3pPr marL="1371600" marR="0" lvl="2"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3pPr>
            <a:lvl4pPr marL="1828800" marR="0" lvl="3"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4pPr>
            <a:lvl5pPr marL="2286000" marR="0" lvl="4"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5pPr>
            <a:lvl6pPr marL="2743200" marR="0" lvl="5"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r>
              <a:rPr lang="en-US" dirty="0">
                <a:latin typeface="Calibri" panose="020F0502020204030204" pitchFamily="34" charset="0"/>
                <a:cs typeface="Calibri" panose="020F0502020204030204" pitchFamily="34" charset="0"/>
              </a:rPr>
              <a:t>February 2020</a:t>
            </a:r>
          </a:p>
        </p:txBody>
      </p:sp>
      <p:sp>
        <p:nvSpPr>
          <p:cNvPr id="30" name="Text Placeholder 2">
            <a:extLst>
              <a:ext uri="{FF2B5EF4-FFF2-40B4-BE49-F238E27FC236}">
                <a16:creationId xmlns:a16="http://schemas.microsoft.com/office/drawing/2014/main" id="{A26969E5-5D19-4B33-AC4B-75DFBFED1CC0}"/>
              </a:ext>
            </a:extLst>
          </p:cNvPr>
          <p:cNvSpPr>
            <a:spLocks noGrp="1"/>
          </p:cNvSpPr>
          <p:nvPr>
            <p:ph type="body" sz="quarter" idx="24" hasCustomPrompt="1"/>
          </p:nvPr>
        </p:nvSpPr>
        <p:spPr>
          <a:xfrm>
            <a:off x="1429624" y="275104"/>
            <a:ext cx="4855464" cy="429768"/>
          </a:xfrm>
          <a:prstGeom prst="rect">
            <a:avLst/>
          </a:prstGeom>
        </p:spPr>
        <p:txBody>
          <a:bodyPr/>
          <a:lstStyle>
            <a:lvl1pPr>
              <a:defRPr sz="2200" b="1">
                <a:solidFill>
                  <a:srgbClr val="C00000"/>
                </a:solidFill>
                <a:latin typeface="Calibri" panose="020F0502020204030204" pitchFamily="34" charset="0"/>
                <a:cs typeface="Calibri" panose="020F0502020204030204" pitchFamily="34" charset="0"/>
              </a:defRPr>
            </a:lvl1pPr>
            <a:lvl2pPr>
              <a:defRPr sz="2200" b="1">
                <a:solidFill>
                  <a:srgbClr val="C00000"/>
                </a:solidFill>
                <a:latin typeface="Calibri" panose="020F0502020204030204" pitchFamily="34" charset="0"/>
                <a:cs typeface="Calibri" panose="020F0502020204030204" pitchFamily="34" charset="0"/>
              </a:defRPr>
            </a:lvl2pPr>
            <a:lvl3pPr>
              <a:defRPr sz="2200" b="1">
                <a:solidFill>
                  <a:srgbClr val="C00000"/>
                </a:solidFill>
                <a:latin typeface="Calibri" panose="020F0502020204030204" pitchFamily="34" charset="0"/>
                <a:cs typeface="Calibri" panose="020F0502020204030204" pitchFamily="34" charset="0"/>
              </a:defRPr>
            </a:lvl3pPr>
            <a:lvl4pPr>
              <a:defRPr sz="2200" b="1">
                <a:solidFill>
                  <a:srgbClr val="C00000"/>
                </a:solidFill>
                <a:latin typeface="Calibri" panose="020F0502020204030204" pitchFamily="34" charset="0"/>
                <a:cs typeface="Calibri" panose="020F0502020204030204" pitchFamily="34" charset="0"/>
              </a:defRPr>
            </a:lvl4pPr>
            <a:lvl5pPr>
              <a:defRPr sz="2200" b="1">
                <a:solidFill>
                  <a:srgbClr val="C00000"/>
                </a:solidFill>
                <a:latin typeface="Calibri" panose="020F0502020204030204" pitchFamily="34" charset="0"/>
                <a:cs typeface="Calibri" panose="020F0502020204030204" pitchFamily="34" charset="0"/>
              </a:defRPr>
            </a:lvl5pPr>
          </a:lstStyle>
          <a:p>
            <a:pPr lvl="0"/>
            <a:r>
              <a:rPr lang="en-US" dirty="0"/>
              <a:t>[Title]</a:t>
            </a:r>
          </a:p>
        </p:txBody>
      </p:sp>
    </p:spTree>
    <p:extLst>
      <p:ext uri="{BB962C8B-B14F-4D97-AF65-F5344CB8AC3E}">
        <p14:creationId xmlns:p14="http://schemas.microsoft.com/office/powerpoint/2010/main" val="2790048507"/>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9" name="Text Placeholder 14">
            <a:extLst>
              <a:ext uri="{FF2B5EF4-FFF2-40B4-BE49-F238E27FC236}">
                <a16:creationId xmlns:a16="http://schemas.microsoft.com/office/drawing/2014/main" id="{DF46B524-9B38-493B-B135-EFA20982C3AB}"/>
              </a:ext>
            </a:extLst>
          </p:cNvPr>
          <p:cNvSpPr>
            <a:spLocks noGrp="1"/>
          </p:cNvSpPr>
          <p:nvPr>
            <p:ph type="body" sz="quarter" idx="16" hasCustomPrompt="1"/>
          </p:nvPr>
        </p:nvSpPr>
        <p:spPr>
          <a:xfrm>
            <a:off x="5434965" y="4238759"/>
            <a:ext cx="3931920" cy="310896"/>
          </a:xfrm>
          <a:prstGeom prst="roundRect">
            <a:avLst/>
          </a:prstGeom>
          <a:solidFill>
            <a:srgbClr val="C00000"/>
          </a:solidFill>
        </p:spPr>
        <p:txBody>
          <a:bodyPr anchor="ctr"/>
          <a:lstStyle>
            <a:lvl1pPr marL="0" marR="0" indent="0" algn="ctr" defTabSz="914400" rtl="0" eaLnBrk="1" fontAlgn="auto" latinLnBrk="0" hangingPunct="1">
              <a:lnSpc>
                <a:spcPct val="100000"/>
              </a:lnSpc>
              <a:spcBef>
                <a:spcPts val="0"/>
              </a:spcBef>
              <a:spcAft>
                <a:spcPts val="0"/>
              </a:spcAft>
              <a:buClr>
                <a:srgbClr val="000000"/>
              </a:buClr>
              <a:buSzTx/>
              <a:buFont typeface="Arial"/>
              <a:buNone/>
              <a:tabLst/>
              <a:defRPr sz="1800" b="1">
                <a:solidFill>
                  <a:schemeClr val="bg1"/>
                </a:solidFill>
                <a:latin typeface="Calibri" panose="020F0502020204030204" pitchFamily="34" charset="0"/>
                <a:cs typeface="Calibri" panose="020F0502020204030204" pitchFamily="34" charset="0"/>
              </a:defRPr>
            </a:lvl1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dirty="0"/>
              <a:t>Subtitle 4</a:t>
            </a:r>
          </a:p>
        </p:txBody>
      </p:sp>
      <p:sp>
        <p:nvSpPr>
          <p:cNvPr id="20" name="Text Placeholder 14">
            <a:extLst>
              <a:ext uri="{FF2B5EF4-FFF2-40B4-BE49-F238E27FC236}">
                <a16:creationId xmlns:a16="http://schemas.microsoft.com/office/drawing/2014/main" id="{93F36948-85E7-4679-8120-F1A786516A0D}"/>
              </a:ext>
            </a:extLst>
          </p:cNvPr>
          <p:cNvSpPr>
            <a:spLocks noGrp="1"/>
          </p:cNvSpPr>
          <p:nvPr>
            <p:ph type="body" sz="quarter" idx="17" hasCustomPrompt="1"/>
          </p:nvPr>
        </p:nvSpPr>
        <p:spPr>
          <a:xfrm>
            <a:off x="5431185" y="1281959"/>
            <a:ext cx="3931920" cy="310896"/>
          </a:xfrm>
          <a:prstGeom prst="roundRect">
            <a:avLst/>
          </a:prstGeom>
          <a:solidFill>
            <a:srgbClr val="C00000"/>
          </a:solidFill>
        </p:spPr>
        <p:txBody>
          <a:bodyPr anchor="ctr"/>
          <a:lstStyle>
            <a:lvl1pPr algn="ctr">
              <a:defRPr sz="1800" b="1">
                <a:solidFill>
                  <a:schemeClr val="bg1"/>
                </a:solidFill>
                <a:latin typeface="Calibri" panose="020F0502020204030204" pitchFamily="34" charset="0"/>
                <a:cs typeface="Calibri" panose="020F0502020204030204" pitchFamily="34" charset="0"/>
              </a:defRPr>
            </a:lvl1pPr>
          </a:lstStyle>
          <a:p>
            <a:pPr lvl="0"/>
            <a:r>
              <a:rPr lang="en-US" dirty="0"/>
              <a:t>Subtitle 2</a:t>
            </a:r>
          </a:p>
        </p:txBody>
      </p:sp>
      <p:sp>
        <p:nvSpPr>
          <p:cNvPr id="21" name="Text Placeholder 14">
            <a:extLst>
              <a:ext uri="{FF2B5EF4-FFF2-40B4-BE49-F238E27FC236}">
                <a16:creationId xmlns:a16="http://schemas.microsoft.com/office/drawing/2014/main" id="{0185705B-591B-4BCD-A1C5-201645DEA8DE}"/>
              </a:ext>
            </a:extLst>
          </p:cNvPr>
          <p:cNvSpPr>
            <a:spLocks noGrp="1"/>
          </p:cNvSpPr>
          <p:nvPr>
            <p:ph type="body" sz="quarter" idx="18" hasCustomPrompt="1"/>
          </p:nvPr>
        </p:nvSpPr>
        <p:spPr>
          <a:xfrm>
            <a:off x="743011" y="4255075"/>
            <a:ext cx="3931920" cy="310896"/>
          </a:xfrm>
          <a:prstGeom prst="roundRect">
            <a:avLst/>
          </a:prstGeom>
          <a:solidFill>
            <a:srgbClr val="C00000"/>
          </a:solidFill>
        </p:spPr>
        <p:txBody>
          <a:bodyPr anchor="ctr"/>
          <a:lstStyle>
            <a:lvl1pPr algn="ctr">
              <a:defRPr sz="1800" b="1">
                <a:solidFill>
                  <a:schemeClr val="bg1"/>
                </a:solidFill>
                <a:latin typeface="Calibri" panose="020F0502020204030204" pitchFamily="34" charset="0"/>
                <a:cs typeface="Calibri" panose="020F0502020204030204" pitchFamily="34" charset="0"/>
              </a:defRPr>
            </a:lvl1pPr>
          </a:lstStyle>
          <a:p>
            <a:pPr lvl="0"/>
            <a:r>
              <a:rPr lang="en-US" dirty="0"/>
              <a:t>Subtitle 3</a:t>
            </a:r>
          </a:p>
        </p:txBody>
      </p:sp>
      <p:sp>
        <p:nvSpPr>
          <p:cNvPr id="15" name="Text Placeholder 14">
            <a:extLst>
              <a:ext uri="{FF2B5EF4-FFF2-40B4-BE49-F238E27FC236}">
                <a16:creationId xmlns:a16="http://schemas.microsoft.com/office/drawing/2014/main" id="{0620F8B7-B74B-4BDF-9706-E2FB150B3840}"/>
              </a:ext>
            </a:extLst>
          </p:cNvPr>
          <p:cNvSpPr>
            <a:spLocks noGrp="1"/>
          </p:cNvSpPr>
          <p:nvPr>
            <p:ph type="body" sz="quarter" idx="15" hasCustomPrompt="1"/>
          </p:nvPr>
        </p:nvSpPr>
        <p:spPr>
          <a:xfrm>
            <a:off x="722026" y="1286894"/>
            <a:ext cx="3931920" cy="310896"/>
          </a:xfrm>
          <a:prstGeom prst="roundRect">
            <a:avLst/>
          </a:prstGeom>
          <a:solidFill>
            <a:srgbClr val="C00000"/>
          </a:solidFill>
        </p:spPr>
        <p:txBody>
          <a:bodyPr anchor="ctr"/>
          <a:lstStyle>
            <a:lvl1pPr algn="ctr">
              <a:defRPr sz="1800" b="1">
                <a:solidFill>
                  <a:schemeClr val="bg1"/>
                </a:solidFill>
                <a:latin typeface="Calibri" panose="020F0502020204030204" pitchFamily="34" charset="0"/>
                <a:cs typeface="Calibri" panose="020F0502020204030204" pitchFamily="34" charset="0"/>
              </a:defRPr>
            </a:lvl1pPr>
          </a:lstStyle>
          <a:p>
            <a:pPr lvl="0"/>
            <a:r>
              <a:rPr lang="en-US" dirty="0"/>
              <a:t>Subtitle 1</a:t>
            </a:r>
          </a:p>
        </p:txBody>
      </p:sp>
      <p:cxnSp>
        <p:nvCxnSpPr>
          <p:cNvPr id="7" name="Google Shape;41;p10">
            <a:extLst>
              <a:ext uri="{FF2B5EF4-FFF2-40B4-BE49-F238E27FC236}">
                <a16:creationId xmlns:a16="http://schemas.microsoft.com/office/drawing/2014/main" id="{F718F4E6-F392-46B0-9054-474DC19BCD94}"/>
              </a:ext>
            </a:extLst>
          </p:cNvPr>
          <p:cNvCxnSpPr/>
          <p:nvPr userDrawn="1"/>
        </p:nvCxnSpPr>
        <p:spPr>
          <a:xfrm>
            <a:off x="177692" y="872196"/>
            <a:ext cx="9691587" cy="0"/>
          </a:xfrm>
          <a:prstGeom prst="straightConnector1">
            <a:avLst/>
          </a:prstGeom>
          <a:noFill/>
          <a:ln w="9525" cap="flat" cmpd="sng">
            <a:solidFill>
              <a:srgbClr val="000000"/>
            </a:solidFill>
            <a:prstDash val="solid"/>
            <a:miter lim="800000"/>
            <a:headEnd type="none" w="sm" len="sm"/>
            <a:tailEnd type="none" w="sm" len="sm"/>
          </a:ln>
        </p:spPr>
      </p:cxnSp>
      <p:sp>
        <p:nvSpPr>
          <p:cNvPr id="10" name="Slide Number Placeholder 4">
            <a:extLst>
              <a:ext uri="{FF2B5EF4-FFF2-40B4-BE49-F238E27FC236}">
                <a16:creationId xmlns:a16="http://schemas.microsoft.com/office/drawing/2014/main" id="{4F379EDD-CDDB-43CF-A40D-EB13BD6B8227}"/>
              </a:ext>
            </a:extLst>
          </p:cNvPr>
          <p:cNvSpPr>
            <a:spLocks noGrp="1"/>
          </p:cNvSpPr>
          <p:nvPr>
            <p:ph type="sldNum" idx="12"/>
          </p:nvPr>
        </p:nvSpPr>
        <p:spPr>
          <a:xfrm>
            <a:off x="7602986" y="7219630"/>
            <a:ext cx="2263140" cy="413808"/>
          </a:xfrm>
          <a:prstGeom prst="rect">
            <a:avLst/>
          </a:prstGeom>
        </p:spPr>
        <p:txBody>
          <a:bodyPr/>
          <a:lstStyle>
            <a:lvl1pPr>
              <a:defRPr sz="1400">
                <a:latin typeface="Calibri" panose="020F0502020204030204" pitchFamily="34" charset="0"/>
                <a:cs typeface="Calibri" panose="020F0502020204030204" pitchFamily="34" charset="0"/>
              </a:defRPr>
            </a:lvl1pPr>
          </a:lstStyle>
          <a:p>
            <a:pPr algn="r"/>
            <a:fld id="{00000000-1234-1234-1234-123412341234}" type="slidenum">
              <a:rPr lang="en-US" smtClean="0"/>
              <a:pPr algn="r"/>
              <a:t>‹#›</a:t>
            </a:fld>
            <a:endParaRPr lang="en-US" dirty="0"/>
          </a:p>
        </p:txBody>
      </p:sp>
      <p:sp>
        <p:nvSpPr>
          <p:cNvPr id="11" name="Text Placeholder 7">
            <a:extLst>
              <a:ext uri="{FF2B5EF4-FFF2-40B4-BE49-F238E27FC236}">
                <a16:creationId xmlns:a16="http://schemas.microsoft.com/office/drawing/2014/main" id="{D385D639-81C7-462A-AFC1-589E76084E4F}"/>
              </a:ext>
            </a:extLst>
          </p:cNvPr>
          <p:cNvSpPr>
            <a:spLocks noGrp="1"/>
          </p:cNvSpPr>
          <p:nvPr>
            <p:ph type="body" sz="quarter" idx="13" hasCustomPrompt="1"/>
          </p:nvPr>
        </p:nvSpPr>
        <p:spPr>
          <a:xfrm>
            <a:off x="200024" y="7219950"/>
            <a:ext cx="2267712" cy="411163"/>
          </a:xfrm>
          <a:prstGeom prst="rect">
            <a:avLst/>
          </a:prstGeom>
        </p:spPr>
        <p:txBody>
          <a:bodyPr/>
          <a:lstStyle>
            <a:lvl1pPr>
              <a:defRPr sz="1000">
                <a:latin typeface="Calibri" panose="020F0502020204030204" pitchFamily="34" charset="0"/>
                <a:cs typeface="Calibri" panose="020F0502020204030204" pitchFamily="34" charset="0"/>
              </a:defRPr>
            </a:lvl1pPr>
          </a:lstStyle>
          <a:p>
            <a:pPr lvl="0"/>
            <a:r>
              <a:rPr lang="en-US" dirty="0"/>
              <a:t>Source &amp; Analyst:</a:t>
            </a:r>
          </a:p>
        </p:txBody>
      </p:sp>
      <p:sp>
        <p:nvSpPr>
          <p:cNvPr id="23" name="Text Placeholder 22">
            <a:extLst>
              <a:ext uri="{FF2B5EF4-FFF2-40B4-BE49-F238E27FC236}">
                <a16:creationId xmlns:a16="http://schemas.microsoft.com/office/drawing/2014/main" id="{D105A948-0A15-42A6-9EC8-832B8293577E}"/>
              </a:ext>
            </a:extLst>
          </p:cNvPr>
          <p:cNvSpPr>
            <a:spLocks noGrp="1"/>
          </p:cNvSpPr>
          <p:nvPr>
            <p:ph type="body" sz="quarter" idx="19" hasCustomPrompt="1"/>
          </p:nvPr>
        </p:nvSpPr>
        <p:spPr>
          <a:xfrm>
            <a:off x="742950" y="1660525"/>
            <a:ext cx="3911600" cy="2370138"/>
          </a:xfrm>
          <a:prstGeom prst="rect">
            <a:avLst/>
          </a:prstGeom>
        </p:spPr>
        <p:txBody>
          <a:bodyPr/>
          <a:lstStyle>
            <a:lvl1pPr marL="285750" indent="-285750">
              <a:buFont typeface="Wingdings" panose="05000000000000000000" pitchFamily="2" charset="2"/>
              <a:buChar char="§"/>
              <a:defRPr>
                <a:latin typeface="Calibri" panose="020F0502020204030204" pitchFamily="34" charset="0"/>
                <a:cs typeface="Calibri" panose="020F0502020204030204" pitchFamily="34" charset="0"/>
              </a:defRPr>
            </a:lvl1pPr>
          </a:lstStyle>
          <a:p>
            <a:pPr lvl="0"/>
            <a:r>
              <a:rPr lang="en-US" dirty="0"/>
              <a:t>[Content]</a:t>
            </a:r>
          </a:p>
        </p:txBody>
      </p:sp>
      <p:sp>
        <p:nvSpPr>
          <p:cNvPr id="24" name="Text Placeholder 22">
            <a:extLst>
              <a:ext uri="{FF2B5EF4-FFF2-40B4-BE49-F238E27FC236}">
                <a16:creationId xmlns:a16="http://schemas.microsoft.com/office/drawing/2014/main" id="{5493838A-7837-49EC-8BF5-FF25007E196E}"/>
              </a:ext>
            </a:extLst>
          </p:cNvPr>
          <p:cNvSpPr>
            <a:spLocks noGrp="1"/>
          </p:cNvSpPr>
          <p:nvPr>
            <p:ph type="body" sz="quarter" idx="20" hasCustomPrompt="1"/>
          </p:nvPr>
        </p:nvSpPr>
        <p:spPr>
          <a:xfrm>
            <a:off x="763331" y="4629010"/>
            <a:ext cx="3911600" cy="2370138"/>
          </a:xfrm>
          <a:prstGeom prst="rect">
            <a:avLst/>
          </a:prstGeom>
        </p:spPr>
        <p:txBody>
          <a:bodyPr/>
          <a:lstStyle>
            <a:lvl1pPr marL="285750" indent="-285750">
              <a:buFont typeface="Wingdings" panose="05000000000000000000" pitchFamily="2" charset="2"/>
              <a:buChar char="§"/>
              <a:defRPr>
                <a:latin typeface="Calibri" panose="020F0502020204030204" pitchFamily="34" charset="0"/>
                <a:cs typeface="Calibri" panose="020F0502020204030204" pitchFamily="34" charset="0"/>
              </a:defRPr>
            </a:lvl1pPr>
          </a:lstStyle>
          <a:p>
            <a:pPr lvl="0"/>
            <a:r>
              <a:rPr lang="en-US" dirty="0"/>
              <a:t>[Content]</a:t>
            </a:r>
          </a:p>
        </p:txBody>
      </p:sp>
      <p:sp>
        <p:nvSpPr>
          <p:cNvPr id="25" name="Text Placeholder 22">
            <a:extLst>
              <a:ext uri="{FF2B5EF4-FFF2-40B4-BE49-F238E27FC236}">
                <a16:creationId xmlns:a16="http://schemas.microsoft.com/office/drawing/2014/main" id="{5E55FE58-209E-4ACD-BFAE-A072B851B416}"/>
              </a:ext>
            </a:extLst>
          </p:cNvPr>
          <p:cNvSpPr>
            <a:spLocks noGrp="1"/>
          </p:cNvSpPr>
          <p:nvPr>
            <p:ph type="body" sz="quarter" idx="21" hasCustomPrompt="1"/>
          </p:nvPr>
        </p:nvSpPr>
        <p:spPr>
          <a:xfrm>
            <a:off x="5434965" y="4629010"/>
            <a:ext cx="3911600" cy="2370138"/>
          </a:xfrm>
          <a:prstGeom prst="rect">
            <a:avLst/>
          </a:prstGeom>
        </p:spPr>
        <p:txBody>
          <a:bodyPr/>
          <a:lstStyle>
            <a:lvl1pPr marL="285750" indent="-285750">
              <a:buFont typeface="Wingdings" panose="05000000000000000000" pitchFamily="2" charset="2"/>
              <a:buChar char="§"/>
              <a:defRPr>
                <a:latin typeface="Calibri" panose="020F0502020204030204" pitchFamily="34" charset="0"/>
                <a:cs typeface="Calibri" panose="020F0502020204030204" pitchFamily="34" charset="0"/>
              </a:defRPr>
            </a:lvl1pPr>
          </a:lstStyle>
          <a:p>
            <a:pPr lvl="0"/>
            <a:r>
              <a:rPr lang="en-US" dirty="0"/>
              <a:t>[Content]</a:t>
            </a:r>
          </a:p>
        </p:txBody>
      </p:sp>
      <p:sp>
        <p:nvSpPr>
          <p:cNvPr id="26" name="Text Placeholder 22">
            <a:extLst>
              <a:ext uri="{FF2B5EF4-FFF2-40B4-BE49-F238E27FC236}">
                <a16:creationId xmlns:a16="http://schemas.microsoft.com/office/drawing/2014/main" id="{9CA5BC98-25A8-4776-BEBE-AF47E933DE65}"/>
              </a:ext>
            </a:extLst>
          </p:cNvPr>
          <p:cNvSpPr>
            <a:spLocks noGrp="1"/>
          </p:cNvSpPr>
          <p:nvPr>
            <p:ph type="body" sz="quarter" idx="22" hasCustomPrompt="1"/>
          </p:nvPr>
        </p:nvSpPr>
        <p:spPr>
          <a:xfrm>
            <a:off x="5451505" y="1660525"/>
            <a:ext cx="3911600" cy="2370138"/>
          </a:xfrm>
          <a:prstGeom prst="rect">
            <a:avLst/>
          </a:prstGeom>
        </p:spPr>
        <p:txBody>
          <a:bodyPr/>
          <a:lstStyle>
            <a:lvl1pPr marL="285750" indent="-285750">
              <a:buFont typeface="Wingdings" panose="05000000000000000000" pitchFamily="2" charset="2"/>
              <a:buChar char="§"/>
              <a:defRPr>
                <a:latin typeface="Calibri" panose="020F0502020204030204" pitchFamily="34" charset="0"/>
                <a:cs typeface="Calibri" panose="020F0502020204030204" pitchFamily="34" charset="0"/>
              </a:defRPr>
            </a:lvl1pPr>
          </a:lstStyle>
          <a:p>
            <a:pPr lvl="0"/>
            <a:r>
              <a:rPr lang="en-US" dirty="0"/>
              <a:t>[Content]</a:t>
            </a:r>
          </a:p>
        </p:txBody>
      </p:sp>
      <p:sp>
        <p:nvSpPr>
          <p:cNvPr id="27" name="Google Shape;21;p8">
            <a:extLst>
              <a:ext uri="{FF2B5EF4-FFF2-40B4-BE49-F238E27FC236}">
                <a16:creationId xmlns:a16="http://schemas.microsoft.com/office/drawing/2014/main" id="{2B3CE551-BF2D-4413-9579-3427A1597B98}"/>
              </a:ext>
            </a:extLst>
          </p:cNvPr>
          <p:cNvSpPr txBox="1">
            <a:spLocks/>
          </p:cNvSpPr>
          <p:nvPr userDrawn="1"/>
        </p:nvSpPr>
        <p:spPr>
          <a:xfrm>
            <a:off x="6402047" y="317146"/>
            <a:ext cx="3463900" cy="33832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r" rtl="0">
              <a:lnSpc>
                <a:spcPct val="90000"/>
              </a:lnSpc>
              <a:spcBef>
                <a:spcPts val="0"/>
              </a:spcBef>
              <a:spcAft>
                <a:spcPts val="0"/>
              </a:spcAft>
              <a:buClr>
                <a:srgbClr val="7F7F7F"/>
              </a:buClr>
              <a:buSzPts val="2000"/>
              <a:buFont typeface="Arial"/>
              <a:buNone/>
              <a:defRPr sz="2000" b="0" i="0" u="none" strike="noStrike" cap="none">
                <a:solidFill>
                  <a:srgbClr val="7F7F7F"/>
                </a:solidFill>
                <a:latin typeface="Calibri" panose="020F0502020204030204" pitchFamily="34" charset="0"/>
                <a:ea typeface="Arial"/>
                <a:cs typeface="Calibri" panose="020F0502020204030204" pitchFamily="34" charset="0"/>
                <a:sym typeface="Arial"/>
              </a:defRPr>
            </a:lvl1pPr>
            <a:lvl2pPr marL="914400" marR="0" lvl="1"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2pPr>
            <a:lvl3pPr marL="1371600" marR="0" lvl="2"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3pPr>
            <a:lvl4pPr marL="1828800" marR="0" lvl="3"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4pPr>
            <a:lvl5pPr marL="2286000" marR="0" lvl="4"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5pPr>
            <a:lvl6pPr marL="2743200" marR="0" lvl="5"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r>
              <a:rPr lang="en-US" dirty="0"/>
              <a:t>February 2020</a:t>
            </a:r>
          </a:p>
        </p:txBody>
      </p:sp>
      <p:sp>
        <p:nvSpPr>
          <p:cNvPr id="3" name="Text Placeholder 2">
            <a:extLst>
              <a:ext uri="{FF2B5EF4-FFF2-40B4-BE49-F238E27FC236}">
                <a16:creationId xmlns:a16="http://schemas.microsoft.com/office/drawing/2014/main" id="{011A86C3-C28D-4941-B413-639B13057EB7}"/>
              </a:ext>
            </a:extLst>
          </p:cNvPr>
          <p:cNvSpPr>
            <a:spLocks noGrp="1"/>
          </p:cNvSpPr>
          <p:nvPr>
            <p:ph type="body" sz="quarter" idx="24" hasCustomPrompt="1"/>
          </p:nvPr>
        </p:nvSpPr>
        <p:spPr>
          <a:xfrm>
            <a:off x="1429624" y="275104"/>
            <a:ext cx="4855464" cy="429768"/>
          </a:xfrm>
          <a:prstGeom prst="rect">
            <a:avLst/>
          </a:prstGeom>
        </p:spPr>
        <p:txBody>
          <a:bodyPr/>
          <a:lstStyle>
            <a:lvl1pPr>
              <a:defRPr sz="2200" b="1">
                <a:solidFill>
                  <a:srgbClr val="C00000"/>
                </a:solidFill>
                <a:latin typeface="Calibri" panose="020F0502020204030204" pitchFamily="34" charset="0"/>
                <a:cs typeface="Calibri" panose="020F0502020204030204" pitchFamily="34" charset="0"/>
              </a:defRPr>
            </a:lvl1pPr>
            <a:lvl2pPr>
              <a:defRPr sz="2200" b="1">
                <a:solidFill>
                  <a:srgbClr val="C00000"/>
                </a:solidFill>
                <a:latin typeface="Calibri" panose="020F0502020204030204" pitchFamily="34" charset="0"/>
                <a:cs typeface="Calibri" panose="020F0502020204030204" pitchFamily="34" charset="0"/>
              </a:defRPr>
            </a:lvl2pPr>
            <a:lvl3pPr>
              <a:defRPr sz="2200" b="1">
                <a:solidFill>
                  <a:srgbClr val="C00000"/>
                </a:solidFill>
                <a:latin typeface="Calibri" panose="020F0502020204030204" pitchFamily="34" charset="0"/>
                <a:cs typeface="Calibri" panose="020F0502020204030204" pitchFamily="34" charset="0"/>
              </a:defRPr>
            </a:lvl3pPr>
            <a:lvl4pPr>
              <a:defRPr sz="2200" b="1">
                <a:solidFill>
                  <a:srgbClr val="C00000"/>
                </a:solidFill>
                <a:latin typeface="Calibri" panose="020F0502020204030204" pitchFamily="34" charset="0"/>
                <a:cs typeface="Calibri" panose="020F0502020204030204" pitchFamily="34" charset="0"/>
              </a:defRPr>
            </a:lvl4pPr>
            <a:lvl5pPr>
              <a:defRPr sz="2200" b="1">
                <a:solidFill>
                  <a:srgbClr val="C00000"/>
                </a:solidFill>
                <a:latin typeface="Calibri" panose="020F0502020204030204" pitchFamily="34" charset="0"/>
                <a:cs typeface="Calibri" panose="020F0502020204030204" pitchFamily="34" charset="0"/>
              </a:defRPr>
            </a:lvl5pPr>
          </a:lstStyle>
          <a:p>
            <a:pPr lvl="0"/>
            <a:r>
              <a:rPr lang="en-US" dirty="0"/>
              <a:t>[Title]</a:t>
            </a:r>
          </a:p>
        </p:txBody>
      </p:sp>
    </p:spTree>
    <p:extLst>
      <p:ext uri="{BB962C8B-B14F-4D97-AF65-F5344CB8AC3E}">
        <p14:creationId xmlns:p14="http://schemas.microsoft.com/office/powerpoint/2010/main" val="2099466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19" name="Text Placeholder 14">
            <a:extLst>
              <a:ext uri="{FF2B5EF4-FFF2-40B4-BE49-F238E27FC236}">
                <a16:creationId xmlns:a16="http://schemas.microsoft.com/office/drawing/2014/main" id="{DF46B524-9B38-493B-B135-EFA20982C3AB}"/>
              </a:ext>
            </a:extLst>
          </p:cNvPr>
          <p:cNvSpPr>
            <a:spLocks noGrp="1"/>
          </p:cNvSpPr>
          <p:nvPr>
            <p:ph type="body" sz="quarter" idx="16" hasCustomPrompt="1"/>
          </p:nvPr>
        </p:nvSpPr>
        <p:spPr>
          <a:xfrm>
            <a:off x="5434965" y="4238759"/>
            <a:ext cx="3931920" cy="310896"/>
          </a:xfrm>
          <a:prstGeom prst="roundRect">
            <a:avLst/>
          </a:prstGeom>
          <a:solidFill>
            <a:srgbClr val="C00000"/>
          </a:solidFill>
        </p:spPr>
        <p:txBody>
          <a:bodyPr anchor="ctr"/>
          <a:lstStyle>
            <a:lvl1pPr marL="0" marR="0" indent="0" algn="ctr" defTabSz="914400" rtl="0" eaLnBrk="1" fontAlgn="auto" latinLnBrk="0" hangingPunct="1">
              <a:lnSpc>
                <a:spcPct val="100000"/>
              </a:lnSpc>
              <a:spcBef>
                <a:spcPts val="0"/>
              </a:spcBef>
              <a:spcAft>
                <a:spcPts val="0"/>
              </a:spcAft>
              <a:buClr>
                <a:srgbClr val="000000"/>
              </a:buClr>
              <a:buSzTx/>
              <a:buFont typeface="Arial"/>
              <a:buNone/>
              <a:tabLst/>
              <a:defRPr sz="1800" b="1">
                <a:solidFill>
                  <a:schemeClr val="bg1"/>
                </a:solidFill>
                <a:latin typeface="Calibri" panose="020F0502020204030204" pitchFamily="34" charset="0"/>
                <a:cs typeface="Calibri" panose="020F0502020204030204" pitchFamily="34" charset="0"/>
              </a:defRPr>
            </a:lvl1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dirty="0"/>
              <a:t>EV/Revenue</a:t>
            </a:r>
          </a:p>
        </p:txBody>
      </p:sp>
      <p:sp>
        <p:nvSpPr>
          <p:cNvPr id="20" name="Text Placeholder 14">
            <a:extLst>
              <a:ext uri="{FF2B5EF4-FFF2-40B4-BE49-F238E27FC236}">
                <a16:creationId xmlns:a16="http://schemas.microsoft.com/office/drawing/2014/main" id="{93F36948-85E7-4679-8120-F1A786516A0D}"/>
              </a:ext>
            </a:extLst>
          </p:cNvPr>
          <p:cNvSpPr>
            <a:spLocks noGrp="1"/>
          </p:cNvSpPr>
          <p:nvPr>
            <p:ph type="body" sz="quarter" idx="17" hasCustomPrompt="1"/>
          </p:nvPr>
        </p:nvSpPr>
        <p:spPr>
          <a:xfrm>
            <a:off x="5431185" y="1281959"/>
            <a:ext cx="3931920" cy="310896"/>
          </a:xfrm>
          <a:prstGeom prst="roundRect">
            <a:avLst/>
          </a:prstGeom>
          <a:solidFill>
            <a:srgbClr val="C00000"/>
          </a:solidFill>
        </p:spPr>
        <p:txBody>
          <a:bodyPr anchor="ctr"/>
          <a:lstStyle>
            <a:lvl1pPr algn="ctr">
              <a:defRPr sz="1800" b="1">
                <a:solidFill>
                  <a:schemeClr val="bg1"/>
                </a:solidFill>
                <a:latin typeface="Calibri" panose="020F0502020204030204" pitchFamily="34" charset="0"/>
                <a:cs typeface="Calibri" panose="020F0502020204030204" pitchFamily="34" charset="0"/>
              </a:defRPr>
            </a:lvl1pPr>
          </a:lstStyle>
          <a:p>
            <a:pPr lvl="0"/>
            <a:r>
              <a:rPr lang="en-US" dirty="0"/>
              <a:t>EV/EBITDA</a:t>
            </a:r>
          </a:p>
        </p:txBody>
      </p:sp>
      <p:sp>
        <p:nvSpPr>
          <p:cNvPr id="21" name="Text Placeholder 14">
            <a:extLst>
              <a:ext uri="{FF2B5EF4-FFF2-40B4-BE49-F238E27FC236}">
                <a16:creationId xmlns:a16="http://schemas.microsoft.com/office/drawing/2014/main" id="{0185705B-591B-4BCD-A1C5-201645DEA8DE}"/>
              </a:ext>
            </a:extLst>
          </p:cNvPr>
          <p:cNvSpPr>
            <a:spLocks noGrp="1"/>
          </p:cNvSpPr>
          <p:nvPr>
            <p:ph type="body" sz="quarter" idx="18" hasCustomPrompt="1"/>
          </p:nvPr>
        </p:nvSpPr>
        <p:spPr>
          <a:xfrm>
            <a:off x="743011" y="4255075"/>
            <a:ext cx="3931920" cy="310896"/>
          </a:xfrm>
          <a:prstGeom prst="roundRect">
            <a:avLst/>
          </a:prstGeom>
          <a:solidFill>
            <a:srgbClr val="C00000"/>
          </a:solidFill>
        </p:spPr>
        <p:txBody>
          <a:bodyPr anchor="ctr"/>
          <a:lstStyle>
            <a:lvl1pPr algn="ctr">
              <a:defRPr sz="1800" b="1">
                <a:solidFill>
                  <a:schemeClr val="bg1"/>
                </a:solidFill>
                <a:latin typeface="Calibri" panose="020F0502020204030204" pitchFamily="34" charset="0"/>
                <a:cs typeface="Calibri" panose="020F0502020204030204" pitchFamily="34" charset="0"/>
              </a:defRPr>
            </a:lvl1pPr>
          </a:lstStyle>
          <a:p>
            <a:pPr lvl="0"/>
            <a:r>
              <a:rPr lang="en-US" dirty="0"/>
              <a:t>ROE</a:t>
            </a:r>
          </a:p>
        </p:txBody>
      </p:sp>
      <p:sp>
        <p:nvSpPr>
          <p:cNvPr id="15" name="Text Placeholder 14">
            <a:extLst>
              <a:ext uri="{FF2B5EF4-FFF2-40B4-BE49-F238E27FC236}">
                <a16:creationId xmlns:a16="http://schemas.microsoft.com/office/drawing/2014/main" id="{0620F8B7-B74B-4BDF-9706-E2FB150B3840}"/>
              </a:ext>
            </a:extLst>
          </p:cNvPr>
          <p:cNvSpPr>
            <a:spLocks noGrp="1"/>
          </p:cNvSpPr>
          <p:nvPr>
            <p:ph type="body" sz="quarter" idx="15" hasCustomPrompt="1"/>
          </p:nvPr>
        </p:nvSpPr>
        <p:spPr>
          <a:xfrm>
            <a:off x="722026" y="1286894"/>
            <a:ext cx="3931920" cy="310896"/>
          </a:xfrm>
          <a:prstGeom prst="roundRect">
            <a:avLst/>
          </a:prstGeom>
          <a:solidFill>
            <a:srgbClr val="C00000"/>
          </a:solidFill>
        </p:spPr>
        <p:txBody>
          <a:bodyPr anchor="ctr"/>
          <a:lstStyle>
            <a:lvl1pPr algn="ctr">
              <a:defRPr sz="1800" b="1">
                <a:solidFill>
                  <a:schemeClr val="bg1"/>
                </a:solidFill>
                <a:latin typeface="Calibri" panose="020F0502020204030204" pitchFamily="34" charset="0"/>
                <a:cs typeface="Calibri" panose="020F0502020204030204" pitchFamily="34" charset="0"/>
              </a:defRPr>
            </a:lvl1pPr>
          </a:lstStyle>
          <a:p>
            <a:pPr lvl="0"/>
            <a:r>
              <a:rPr lang="en-US" dirty="0"/>
              <a:t>P/E</a:t>
            </a:r>
          </a:p>
        </p:txBody>
      </p:sp>
      <p:cxnSp>
        <p:nvCxnSpPr>
          <p:cNvPr id="7" name="Google Shape;41;p10">
            <a:extLst>
              <a:ext uri="{FF2B5EF4-FFF2-40B4-BE49-F238E27FC236}">
                <a16:creationId xmlns:a16="http://schemas.microsoft.com/office/drawing/2014/main" id="{F718F4E6-F392-46B0-9054-474DC19BCD94}"/>
              </a:ext>
            </a:extLst>
          </p:cNvPr>
          <p:cNvCxnSpPr/>
          <p:nvPr userDrawn="1"/>
        </p:nvCxnSpPr>
        <p:spPr>
          <a:xfrm>
            <a:off x="177692" y="872196"/>
            <a:ext cx="9691587" cy="0"/>
          </a:xfrm>
          <a:prstGeom prst="straightConnector1">
            <a:avLst/>
          </a:prstGeom>
          <a:noFill/>
          <a:ln w="9525" cap="flat" cmpd="sng">
            <a:solidFill>
              <a:srgbClr val="000000"/>
            </a:solidFill>
            <a:prstDash val="solid"/>
            <a:miter lim="800000"/>
            <a:headEnd type="none" w="sm" len="sm"/>
            <a:tailEnd type="none" w="sm" len="sm"/>
          </a:ln>
        </p:spPr>
      </p:cxnSp>
      <p:sp>
        <p:nvSpPr>
          <p:cNvPr id="10" name="Slide Number Placeholder 4">
            <a:extLst>
              <a:ext uri="{FF2B5EF4-FFF2-40B4-BE49-F238E27FC236}">
                <a16:creationId xmlns:a16="http://schemas.microsoft.com/office/drawing/2014/main" id="{4F379EDD-CDDB-43CF-A40D-EB13BD6B8227}"/>
              </a:ext>
            </a:extLst>
          </p:cNvPr>
          <p:cNvSpPr>
            <a:spLocks noGrp="1"/>
          </p:cNvSpPr>
          <p:nvPr>
            <p:ph type="sldNum" idx="12"/>
          </p:nvPr>
        </p:nvSpPr>
        <p:spPr>
          <a:xfrm>
            <a:off x="7602986" y="7219630"/>
            <a:ext cx="2263140" cy="413808"/>
          </a:xfrm>
          <a:prstGeom prst="rect">
            <a:avLst/>
          </a:prstGeom>
        </p:spPr>
        <p:txBody>
          <a:bodyPr/>
          <a:lstStyle>
            <a:lvl1pPr>
              <a:defRPr sz="1400">
                <a:latin typeface="Calibri" panose="020F0502020204030204" pitchFamily="34" charset="0"/>
                <a:cs typeface="Calibri" panose="020F0502020204030204" pitchFamily="34" charset="0"/>
              </a:defRPr>
            </a:lvl1pPr>
          </a:lstStyle>
          <a:p>
            <a:pPr algn="r"/>
            <a:fld id="{00000000-1234-1234-1234-123412341234}" type="slidenum">
              <a:rPr lang="en-US" smtClean="0"/>
              <a:pPr algn="r"/>
              <a:t>‹#›</a:t>
            </a:fld>
            <a:endParaRPr lang="en-US" dirty="0"/>
          </a:p>
        </p:txBody>
      </p:sp>
      <p:sp>
        <p:nvSpPr>
          <p:cNvPr id="11" name="Text Placeholder 7">
            <a:extLst>
              <a:ext uri="{FF2B5EF4-FFF2-40B4-BE49-F238E27FC236}">
                <a16:creationId xmlns:a16="http://schemas.microsoft.com/office/drawing/2014/main" id="{D385D639-81C7-462A-AFC1-589E76084E4F}"/>
              </a:ext>
            </a:extLst>
          </p:cNvPr>
          <p:cNvSpPr>
            <a:spLocks noGrp="1"/>
          </p:cNvSpPr>
          <p:nvPr>
            <p:ph type="body" sz="quarter" idx="13" hasCustomPrompt="1"/>
          </p:nvPr>
        </p:nvSpPr>
        <p:spPr>
          <a:xfrm>
            <a:off x="200024" y="7219950"/>
            <a:ext cx="2267712" cy="411163"/>
          </a:xfrm>
          <a:prstGeom prst="rect">
            <a:avLst/>
          </a:prstGeom>
        </p:spPr>
        <p:txBody>
          <a:bodyPr/>
          <a:lstStyle>
            <a:lvl1pPr>
              <a:defRPr sz="1000">
                <a:latin typeface="Calibri" panose="020F0502020204030204" pitchFamily="34" charset="0"/>
                <a:cs typeface="Calibri" panose="020F0502020204030204" pitchFamily="34" charset="0"/>
              </a:defRPr>
            </a:lvl1pPr>
          </a:lstStyle>
          <a:p>
            <a:pPr lvl="0"/>
            <a:r>
              <a:rPr lang="en-US" dirty="0"/>
              <a:t>Source &amp; Analyst: Bloomberg, Cap IQ</a:t>
            </a:r>
          </a:p>
        </p:txBody>
      </p:sp>
      <p:sp>
        <p:nvSpPr>
          <p:cNvPr id="27" name="Google Shape;21;p8">
            <a:extLst>
              <a:ext uri="{FF2B5EF4-FFF2-40B4-BE49-F238E27FC236}">
                <a16:creationId xmlns:a16="http://schemas.microsoft.com/office/drawing/2014/main" id="{2B3CE551-BF2D-4413-9579-3427A1597B98}"/>
              </a:ext>
            </a:extLst>
          </p:cNvPr>
          <p:cNvSpPr txBox="1">
            <a:spLocks/>
          </p:cNvSpPr>
          <p:nvPr userDrawn="1"/>
        </p:nvSpPr>
        <p:spPr>
          <a:xfrm>
            <a:off x="6402047" y="317146"/>
            <a:ext cx="3463900" cy="33832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r" rtl="0">
              <a:lnSpc>
                <a:spcPct val="90000"/>
              </a:lnSpc>
              <a:spcBef>
                <a:spcPts val="0"/>
              </a:spcBef>
              <a:spcAft>
                <a:spcPts val="0"/>
              </a:spcAft>
              <a:buClr>
                <a:srgbClr val="7F7F7F"/>
              </a:buClr>
              <a:buSzPts val="2000"/>
              <a:buFont typeface="Arial"/>
              <a:buNone/>
              <a:defRPr sz="2000" b="0" i="0" u="none" strike="noStrike" cap="none">
                <a:solidFill>
                  <a:srgbClr val="7F7F7F"/>
                </a:solidFill>
                <a:latin typeface="Calibri" panose="020F0502020204030204" pitchFamily="34" charset="0"/>
                <a:ea typeface="Arial"/>
                <a:cs typeface="Calibri" panose="020F0502020204030204" pitchFamily="34" charset="0"/>
                <a:sym typeface="Arial"/>
              </a:defRPr>
            </a:lvl1pPr>
            <a:lvl2pPr marL="914400" marR="0" lvl="1"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2pPr>
            <a:lvl3pPr marL="1371600" marR="0" lvl="2"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3pPr>
            <a:lvl4pPr marL="1828800" marR="0" lvl="3"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4pPr>
            <a:lvl5pPr marL="2286000" marR="0" lvl="4"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5pPr>
            <a:lvl6pPr marL="2743200" marR="0" lvl="5"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r>
              <a:rPr lang="en-US" dirty="0"/>
              <a:t>February 2020</a:t>
            </a:r>
          </a:p>
        </p:txBody>
      </p:sp>
      <p:sp>
        <p:nvSpPr>
          <p:cNvPr id="3" name="Text Placeholder 2">
            <a:extLst>
              <a:ext uri="{FF2B5EF4-FFF2-40B4-BE49-F238E27FC236}">
                <a16:creationId xmlns:a16="http://schemas.microsoft.com/office/drawing/2014/main" id="{011A86C3-C28D-4941-B413-639B13057EB7}"/>
              </a:ext>
            </a:extLst>
          </p:cNvPr>
          <p:cNvSpPr>
            <a:spLocks noGrp="1"/>
          </p:cNvSpPr>
          <p:nvPr>
            <p:ph type="body" sz="quarter" idx="24" hasCustomPrompt="1"/>
          </p:nvPr>
        </p:nvSpPr>
        <p:spPr>
          <a:xfrm>
            <a:off x="1429624" y="275104"/>
            <a:ext cx="4855464" cy="429768"/>
          </a:xfrm>
          <a:prstGeom prst="rect">
            <a:avLst/>
          </a:prstGeom>
        </p:spPr>
        <p:txBody>
          <a:bodyPr/>
          <a:lstStyle>
            <a:lvl1pPr>
              <a:defRPr sz="2200" b="1">
                <a:solidFill>
                  <a:srgbClr val="C00000"/>
                </a:solidFill>
                <a:latin typeface="Calibri" panose="020F0502020204030204" pitchFamily="34" charset="0"/>
                <a:cs typeface="Calibri" panose="020F0502020204030204" pitchFamily="34" charset="0"/>
              </a:defRPr>
            </a:lvl1pPr>
            <a:lvl2pPr>
              <a:defRPr sz="2200" b="1">
                <a:solidFill>
                  <a:srgbClr val="C00000"/>
                </a:solidFill>
                <a:latin typeface="Calibri" panose="020F0502020204030204" pitchFamily="34" charset="0"/>
                <a:cs typeface="Calibri" panose="020F0502020204030204" pitchFamily="34" charset="0"/>
              </a:defRPr>
            </a:lvl2pPr>
            <a:lvl3pPr>
              <a:defRPr sz="2200" b="1">
                <a:solidFill>
                  <a:srgbClr val="C00000"/>
                </a:solidFill>
                <a:latin typeface="Calibri" panose="020F0502020204030204" pitchFamily="34" charset="0"/>
                <a:cs typeface="Calibri" panose="020F0502020204030204" pitchFamily="34" charset="0"/>
              </a:defRPr>
            </a:lvl3pPr>
            <a:lvl4pPr>
              <a:defRPr sz="2200" b="1">
                <a:solidFill>
                  <a:srgbClr val="C00000"/>
                </a:solidFill>
                <a:latin typeface="Calibri" panose="020F0502020204030204" pitchFamily="34" charset="0"/>
                <a:cs typeface="Calibri" panose="020F0502020204030204" pitchFamily="34" charset="0"/>
              </a:defRPr>
            </a:lvl4pPr>
            <a:lvl5pPr>
              <a:defRPr sz="2200" b="1">
                <a:solidFill>
                  <a:srgbClr val="C00000"/>
                </a:solidFill>
                <a:latin typeface="Calibri" panose="020F0502020204030204" pitchFamily="34" charset="0"/>
                <a:cs typeface="Calibri" panose="020F0502020204030204" pitchFamily="34" charset="0"/>
              </a:defRPr>
            </a:lvl5pPr>
          </a:lstStyle>
          <a:p>
            <a:pPr lvl="0"/>
            <a:r>
              <a:rPr lang="en-US" dirty="0"/>
              <a:t>Relative Valuation</a:t>
            </a:r>
          </a:p>
        </p:txBody>
      </p:sp>
    </p:spTree>
    <p:extLst>
      <p:ext uri="{BB962C8B-B14F-4D97-AF65-F5344CB8AC3E}">
        <p14:creationId xmlns:p14="http://schemas.microsoft.com/office/powerpoint/2010/main" val="4062576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B14A58A-9799-4228-BDF4-2C131BE1E203}"/>
              </a:ext>
            </a:extLst>
          </p:cNvPr>
          <p:cNvSpPr>
            <a:spLocks noGrp="1"/>
          </p:cNvSpPr>
          <p:nvPr>
            <p:ph type="sldNum" idx="12"/>
          </p:nvPr>
        </p:nvSpPr>
        <p:spPr>
          <a:xfrm>
            <a:off x="7602986" y="7219630"/>
            <a:ext cx="2263140" cy="413808"/>
          </a:xfrm>
          <a:prstGeom prst="rect">
            <a:avLst/>
          </a:prstGeom>
        </p:spPr>
        <p:txBody>
          <a:bodyPr/>
          <a:lstStyle>
            <a:lvl1pPr>
              <a:defRPr sz="1400">
                <a:latin typeface="Calibri" panose="020F0502020204030204" pitchFamily="34" charset="0"/>
                <a:cs typeface="Calibri" panose="020F0502020204030204" pitchFamily="34" charset="0"/>
              </a:defRPr>
            </a:lvl1pPr>
          </a:lstStyle>
          <a:p>
            <a:pPr algn="r"/>
            <a:fld id="{00000000-1234-1234-1234-123412341234}" type="slidenum">
              <a:rPr lang="en-US" smtClean="0"/>
              <a:pPr algn="r"/>
              <a:t>‹#›</a:t>
            </a:fld>
            <a:endParaRPr lang="en-US" dirty="0"/>
          </a:p>
        </p:txBody>
      </p:sp>
      <p:sp>
        <p:nvSpPr>
          <p:cNvPr id="6" name="TextBox 5">
            <a:extLst>
              <a:ext uri="{FF2B5EF4-FFF2-40B4-BE49-F238E27FC236}">
                <a16:creationId xmlns:a16="http://schemas.microsoft.com/office/drawing/2014/main" id="{18C9DFD8-D4C5-4B4D-B2C4-669256D2551C}"/>
              </a:ext>
            </a:extLst>
          </p:cNvPr>
          <p:cNvSpPr txBox="1"/>
          <p:nvPr userDrawn="1"/>
        </p:nvSpPr>
        <p:spPr>
          <a:xfrm>
            <a:off x="199696" y="7219630"/>
            <a:ext cx="2267712" cy="411480"/>
          </a:xfrm>
          <a:prstGeom prst="rect">
            <a:avLst/>
          </a:prstGeom>
          <a:noFill/>
        </p:spPr>
        <p:txBody>
          <a:bodyPr wrap="square" rtlCol="0">
            <a:noAutofit/>
          </a:bodyPr>
          <a:lstStyle/>
          <a:p>
            <a:endParaRPr lang="en-US" sz="1000" dirty="0">
              <a:latin typeface="Calibri" panose="020F0502020204030204" pitchFamily="34" charset="0"/>
              <a:cs typeface="Calibri" panose="020F0502020204030204" pitchFamily="34" charset="0"/>
            </a:endParaRPr>
          </a:p>
        </p:txBody>
      </p:sp>
      <p:sp>
        <p:nvSpPr>
          <p:cNvPr id="8" name="Text Placeholder 7">
            <a:extLst>
              <a:ext uri="{FF2B5EF4-FFF2-40B4-BE49-F238E27FC236}">
                <a16:creationId xmlns:a16="http://schemas.microsoft.com/office/drawing/2014/main" id="{E928CFA3-AAFB-49BA-A5A1-F01FE05150FE}"/>
              </a:ext>
            </a:extLst>
          </p:cNvPr>
          <p:cNvSpPr>
            <a:spLocks noGrp="1"/>
          </p:cNvSpPr>
          <p:nvPr>
            <p:ph type="body" sz="quarter" idx="13" hasCustomPrompt="1"/>
          </p:nvPr>
        </p:nvSpPr>
        <p:spPr>
          <a:xfrm>
            <a:off x="200024" y="7219950"/>
            <a:ext cx="2267712" cy="411163"/>
          </a:xfrm>
          <a:prstGeom prst="rect">
            <a:avLst/>
          </a:prstGeom>
        </p:spPr>
        <p:txBody>
          <a:bodyPr/>
          <a:lstStyle>
            <a:lvl1pPr>
              <a:defRPr sz="1000">
                <a:latin typeface="Calibri" panose="020F0502020204030204" pitchFamily="34" charset="0"/>
                <a:cs typeface="Calibri" panose="020F0502020204030204" pitchFamily="34" charset="0"/>
              </a:defRPr>
            </a:lvl1pPr>
          </a:lstStyle>
          <a:p>
            <a:pPr lvl="0"/>
            <a:r>
              <a:rPr lang="en-US" dirty="0"/>
              <a:t>Source &amp; Analyst:</a:t>
            </a:r>
          </a:p>
        </p:txBody>
      </p:sp>
      <p:cxnSp>
        <p:nvCxnSpPr>
          <p:cNvPr id="9" name="Google Shape;41;p10">
            <a:extLst>
              <a:ext uri="{FF2B5EF4-FFF2-40B4-BE49-F238E27FC236}">
                <a16:creationId xmlns:a16="http://schemas.microsoft.com/office/drawing/2014/main" id="{93D9569E-06FE-459F-9668-91DC2350E454}"/>
              </a:ext>
            </a:extLst>
          </p:cNvPr>
          <p:cNvCxnSpPr/>
          <p:nvPr userDrawn="1"/>
        </p:nvCxnSpPr>
        <p:spPr>
          <a:xfrm>
            <a:off x="177692" y="872196"/>
            <a:ext cx="9691587" cy="0"/>
          </a:xfrm>
          <a:prstGeom prst="straightConnector1">
            <a:avLst/>
          </a:prstGeom>
          <a:noFill/>
          <a:ln w="9525" cap="flat" cmpd="sng">
            <a:solidFill>
              <a:srgbClr val="000000"/>
            </a:solidFill>
            <a:prstDash val="solid"/>
            <a:miter lim="800000"/>
            <a:headEnd type="none" w="sm" len="sm"/>
            <a:tailEnd type="none" w="sm" len="sm"/>
          </a:ln>
        </p:spPr>
      </p:cxnSp>
      <p:sp>
        <p:nvSpPr>
          <p:cNvPr id="11" name="Google Shape;21;p8">
            <a:extLst>
              <a:ext uri="{FF2B5EF4-FFF2-40B4-BE49-F238E27FC236}">
                <a16:creationId xmlns:a16="http://schemas.microsoft.com/office/drawing/2014/main" id="{85BF2383-0A99-46AA-B26A-2B0B255A312A}"/>
              </a:ext>
            </a:extLst>
          </p:cNvPr>
          <p:cNvSpPr txBox="1">
            <a:spLocks/>
          </p:cNvSpPr>
          <p:nvPr userDrawn="1"/>
        </p:nvSpPr>
        <p:spPr>
          <a:xfrm>
            <a:off x="6402047" y="317146"/>
            <a:ext cx="3463900" cy="33832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r" rtl="0">
              <a:lnSpc>
                <a:spcPct val="90000"/>
              </a:lnSpc>
              <a:spcBef>
                <a:spcPts val="0"/>
              </a:spcBef>
              <a:spcAft>
                <a:spcPts val="0"/>
              </a:spcAft>
              <a:buClr>
                <a:srgbClr val="7F7F7F"/>
              </a:buClr>
              <a:buSzPts val="2000"/>
              <a:buFont typeface="Arial"/>
              <a:buNone/>
              <a:defRPr sz="2000" b="0" i="0" u="none" strike="noStrike" cap="none">
                <a:solidFill>
                  <a:srgbClr val="7F7F7F"/>
                </a:solidFill>
                <a:latin typeface="Calibri" panose="020F0502020204030204" pitchFamily="34" charset="0"/>
                <a:ea typeface="Arial"/>
                <a:cs typeface="Calibri" panose="020F0502020204030204" pitchFamily="34" charset="0"/>
                <a:sym typeface="Arial"/>
              </a:defRPr>
            </a:lvl1pPr>
            <a:lvl2pPr marL="914400" marR="0" lvl="1"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2pPr>
            <a:lvl3pPr marL="1371600" marR="0" lvl="2"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3pPr>
            <a:lvl4pPr marL="1828800" marR="0" lvl="3"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4pPr>
            <a:lvl5pPr marL="2286000" marR="0" lvl="4"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5pPr>
            <a:lvl6pPr marL="2743200" marR="0" lvl="5"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r>
              <a:rPr lang="en-US" dirty="0"/>
              <a:t>February 2020</a:t>
            </a:r>
          </a:p>
        </p:txBody>
      </p:sp>
      <p:sp>
        <p:nvSpPr>
          <p:cNvPr id="10" name="Text Placeholder 2">
            <a:extLst>
              <a:ext uri="{FF2B5EF4-FFF2-40B4-BE49-F238E27FC236}">
                <a16:creationId xmlns:a16="http://schemas.microsoft.com/office/drawing/2014/main" id="{35C21ED9-35BD-4A97-82A4-D5B8050B257C}"/>
              </a:ext>
            </a:extLst>
          </p:cNvPr>
          <p:cNvSpPr>
            <a:spLocks noGrp="1"/>
          </p:cNvSpPr>
          <p:nvPr>
            <p:ph type="body" sz="quarter" idx="24" hasCustomPrompt="1"/>
          </p:nvPr>
        </p:nvSpPr>
        <p:spPr>
          <a:xfrm>
            <a:off x="1429624" y="275104"/>
            <a:ext cx="4855464" cy="429768"/>
          </a:xfrm>
          <a:prstGeom prst="rect">
            <a:avLst/>
          </a:prstGeom>
        </p:spPr>
        <p:txBody>
          <a:bodyPr/>
          <a:lstStyle>
            <a:lvl1pPr>
              <a:defRPr sz="2200" b="1">
                <a:solidFill>
                  <a:srgbClr val="C00000"/>
                </a:solidFill>
                <a:latin typeface="Calibri" panose="020F0502020204030204" pitchFamily="34" charset="0"/>
                <a:cs typeface="Calibri" panose="020F0502020204030204" pitchFamily="34" charset="0"/>
              </a:defRPr>
            </a:lvl1pPr>
            <a:lvl2pPr>
              <a:defRPr sz="2200" b="1">
                <a:solidFill>
                  <a:srgbClr val="C00000"/>
                </a:solidFill>
                <a:latin typeface="Calibri" panose="020F0502020204030204" pitchFamily="34" charset="0"/>
                <a:cs typeface="Calibri" panose="020F0502020204030204" pitchFamily="34" charset="0"/>
              </a:defRPr>
            </a:lvl2pPr>
            <a:lvl3pPr>
              <a:defRPr sz="2200" b="1">
                <a:solidFill>
                  <a:srgbClr val="C00000"/>
                </a:solidFill>
                <a:latin typeface="Calibri" panose="020F0502020204030204" pitchFamily="34" charset="0"/>
                <a:cs typeface="Calibri" panose="020F0502020204030204" pitchFamily="34" charset="0"/>
              </a:defRPr>
            </a:lvl3pPr>
            <a:lvl4pPr>
              <a:defRPr sz="2200" b="1">
                <a:solidFill>
                  <a:srgbClr val="C00000"/>
                </a:solidFill>
                <a:latin typeface="Calibri" panose="020F0502020204030204" pitchFamily="34" charset="0"/>
                <a:cs typeface="Calibri" panose="020F0502020204030204" pitchFamily="34" charset="0"/>
              </a:defRPr>
            </a:lvl4pPr>
            <a:lvl5pPr>
              <a:defRPr sz="2200" b="1">
                <a:solidFill>
                  <a:srgbClr val="C00000"/>
                </a:solidFill>
                <a:latin typeface="Calibri" panose="020F0502020204030204" pitchFamily="34" charset="0"/>
                <a:cs typeface="Calibri" panose="020F0502020204030204" pitchFamily="34" charset="0"/>
              </a:defRPr>
            </a:lvl5pPr>
          </a:lstStyle>
          <a:p>
            <a:pPr lvl="0"/>
            <a:r>
              <a:rPr lang="en-US" dirty="0"/>
              <a:t>[Title]</a:t>
            </a:r>
          </a:p>
        </p:txBody>
      </p:sp>
    </p:spTree>
    <p:extLst>
      <p:ext uri="{BB962C8B-B14F-4D97-AF65-F5344CB8AC3E}">
        <p14:creationId xmlns:p14="http://schemas.microsoft.com/office/powerpoint/2010/main" val="437159114"/>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esis / Risks Overview">
    <p:spTree>
      <p:nvGrpSpPr>
        <p:cNvPr id="1" name=""/>
        <p:cNvGrpSpPr/>
        <p:nvPr/>
      </p:nvGrpSpPr>
      <p:grpSpPr>
        <a:xfrm>
          <a:off x="0" y="0"/>
          <a:ext cx="0" cy="0"/>
          <a:chOff x="0" y="0"/>
          <a:chExt cx="0" cy="0"/>
        </a:xfrm>
      </p:grpSpPr>
      <p:sp>
        <p:nvSpPr>
          <p:cNvPr id="24" name="Text Placeholder 9">
            <a:extLst>
              <a:ext uri="{FF2B5EF4-FFF2-40B4-BE49-F238E27FC236}">
                <a16:creationId xmlns:a16="http://schemas.microsoft.com/office/drawing/2014/main" id="{26E15A34-9761-4816-9E45-3CF9360F6976}"/>
              </a:ext>
            </a:extLst>
          </p:cNvPr>
          <p:cNvSpPr>
            <a:spLocks noGrp="1"/>
          </p:cNvSpPr>
          <p:nvPr>
            <p:ph type="body" sz="quarter" idx="30" hasCustomPrompt="1"/>
          </p:nvPr>
        </p:nvSpPr>
        <p:spPr>
          <a:xfrm>
            <a:off x="851454" y="3293448"/>
            <a:ext cx="2157984" cy="1618488"/>
          </a:xfrm>
          <a:prstGeom prst="roundRect">
            <a:avLst/>
          </a:prstGeom>
          <a:solidFill>
            <a:srgbClr val="C00000"/>
          </a:solidFill>
        </p:spPr>
        <p:style>
          <a:lnRef idx="2">
            <a:schemeClr val="accent1"/>
          </a:lnRef>
          <a:fillRef idx="1">
            <a:schemeClr val="lt1"/>
          </a:fillRef>
          <a:effectRef idx="0">
            <a:schemeClr val="accent1"/>
          </a:effectRef>
          <a:fontRef idx="minor">
            <a:schemeClr val="dk1"/>
          </a:fontRef>
        </p:style>
        <p:txBody>
          <a:bodyPr anchor="ctr"/>
          <a:lstStyle>
            <a:lvl1pPr algn="ctr">
              <a:defRPr sz="1600" b="1">
                <a:solidFill>
                  <a:schemeClr val="bg1"/>
                </a:solidFill>
                <a:latin typeface="Calibri" panose="020F0502020204030204" pitchFamily="34" charset="0"/>
                <a:cs typeface="Calibri" panose="020F0502020204030204" pitchFamily="34" charset="0"/>
              </a:defRPr>
            </a:lvl1pPr>
            <a:lvl2pPr algn="ctr">
              <a:defRPr b="1">
                <a:solidFill>
                  <a:schemeClr val="bg1"/>
                </a:solidFill>
              </a:defRPr>
            </a:lvl2pPr>
            <a:lvl3pPr algn="ctr">
              <a:defRPr b="1">
                <a:solidFill>
                  <a:schemeClr val="bg1"/>
                </a:solidFill>
              </a:defRPr>
            </a:lvl3pPr>
            <a:lvl4pPr algn="ctr">
              <a:defRPr b="1">
                <a:solidFill>
                  <a:schemeClr val="bg1"/>
                </a:solidFill>
              </a:defRPr>
            </a:lvl4pPr>
            <a:lvl5pPr algn="ctr">
              <a:defRPr b="1">
                <a:solidFill>
                  <a:schemeClr val="bg1"/>
                </a:solidFill>
              </a:defRPr>
            </a:lvl5pPr>
          </a:lstStyle>
          <a:p>
            <a:pPr lvl="0"/>
            <a:r>
              <a:rPr lang="en-US" dirty="0"/>
              <a:t>Thesis / Risk 2</a:t>
            </a:r>
          </a:p>
        </p:txBody>
      </p:sp>
      <p:sp>
        <p:nvSpPr>
          <p:cNvPr id="25" name="Text Placeholder 9">
            <a:extLst>
              <a:ext uri="{FF2B5EF4-FFF2-40B4-BE49-F238E27FC236}">
                <a16:creationId xmlns:a16="http://schemas.microsoft.com/office/drawing/2014/main" id="{23C1E3EE-5BE8-4613-9A34-6D9D7536EB8C}"/>
              </a:ext>
            </a:extLst>
          </p:cNvPr>
          <p:cNvSpPr>
            <a:spLocks noGrp="1"/>
          </p:cNvSpPr>
          <p:nvPr>
            <p:ph type="body" sz="quarter" idx="31" hasCustomPrompt="1"/>
          </p:nvPr>
        </p:nvSpPr>
        <p:spPr>
          <a:xfrm>
            <a:off x="851454" y="5265312"/>
            <a:ext cx="2157984" cy="1618488"/>
          </a:xfrm>
          <a:prstGeom prst="roundRect">
            <a:avLst/>
          </a:prstGeom>
          <a:solidFill>
            <a:srgbClr val="C00000"/>
          </a:solidFill>
        </p:spPr>
        <p:style>
          <a:lnRef idx="2">
            <a:schemeClr val="accent1"/>
          </a:lnRef>
          <a:fillRef idx="1">
            <a:schemeClr val="lt1"/>
          </a:fillRef>
          <a:effectRef idx="0">
            <a:schemeClr val="accent1"/>
          </a:effectRef>
          <a:fontRef idx="minor">
            <a:schemeClr val="dk1"/>
          </a:fontRef>
        </p:style>
        <p:txBody>
          <a:bodyPr anchor="ctr"/>
          <a:lstStyle>
            <a:lvl1pPr algn="ctr">
              <a:defRPr sz="1600" b="1">
                <a:solidFill>
                  <a:schemeClr val="bg1"/>
                </a:solidFill>
                <a:latin typeface="Calibri" panose="020F0502020204030204" pitchFamily="34" charset="0"/>
                <a:cs typeface="Calibri" panose="020F0502020204030204" pitchFamily="34" charset="0"/>
              </a:defRPr>
            </a:lvl1pPr>
            <a:lvl2pPr algn="ctr">
              <a:defRPr b="1">
                <a:solidFill>
                  <a:schemeClr val="bg1"/>
                </a:solidFill>
              </a:defRPr>
            </a:lvl2pPr>
            <a:lvl3pPr algn="ctr">
              <a:defRPr b="1">
                <a:solidFill>
                  <a:schemeClr val="bg1"/>
                </a:solidFill>
              </a:defRPr>
            </a:lvl3pPr>
            <a:lvl4pPr algn="ctr">
              <a:defRPr b="1">
                <a:solidFill>
                  <a:schemeClr val="bg1"/>
                </a:solidFill>
              </a:defRPr>
            </a:lvl4pPr>
            <a:lvl5pPr algn="ctr">
              <a:defRPr b="1">
                <a:solidFill>
                  <a:schemeClr val="bg1"/>
                </a:solidFill>
              </a:defRPr>
            </a:lvl5pPr>
          </a:lstStyle>
          <a:p>
            <a:pPr lvl="0"/>
            <a:r>
              <a:rPr lang="en-US" dirty="0"/>
              <a:t>Thesis / Risk 3</a:t>
            </a:r>
          </a:p>
        </p:txBody>
      </p:sp>
      <p:sp>
        <p:nvSpPr>
          <p:cNvPr id="10" name="Text Placeholder 9">
            <a:extLst>
              <a:ext uri="{FF2B5EF4-FFF2-40B4-BE49-F238E27FC236}">
                <a16:creationId xmlns:a16="http://schemas.microsoft.com/office/drawing/2014/main" id="{DDA95773-1333-4925-ADAC-66CB04C4E1CF}"/>
              </a:ext>
            </a:extLst>
          </p:cNvPr>
          <p:cNvSpPr>
            <a:spLocks noGrp="1"/>
          </p:cNvSpPr>
          <p:nvPr>
            <p:ph type="body" sz="quarter" idx="28" hasCustomPrompt="1"/>
          </p:nvPr>
        </p:nvSpPr>
        <p:spPr>
          <a:xfrm>
            <a:off x="851454" y="1461953"/>
            <a:ext cx="2157984" cy="1618488"/>
          </a:xfrm>
          <a:prstGeom prst="roundRect">
            <a:avLst/>
          </a:prstGeom>
          <a:solidFill>
            <a:srgbClr val="C00000"/>
          </a:solidFill>
        </p:spPr>
        <p:style>
          <a:lnRef idx="2">
            <a:schemeClr val="accent1"/>
          </a:lnRef>
          <a:fillRef idx="1">
            <a:schemeClr val="lt1"/>
          </a:fillRef>
          <a:effectRef idx="0">
            <a:schemeClr val="accent1"/>
          </a:effectRef>
          <a:fontRef idx="minor">
            <a:schemeClr val="dk1"/>
          </a:fontRef>
        </p:style>
        <p:txBody>
          <a:bodyPr anchor="ctr"/>
          <a:lstStyle>
            <a:lvl1pPr algn="ctr">
              <a:defRPr sz="1600" b="1">
                <a:solidFill>
                  <a:schemeClr val="bg1"/>
                </a:solidFill>
                <a:latin typeface="Calibri" panose="020F0502020204030204" pitchFamily="34" charset="0"/>
                <a:cs typeface="Calibri" panose="020F0502020204030204" pitchFamily="34" charset="0"/>
              </a:defRPr>
            </a:lvl1pPr>
            <a:lvl2pPr algn="ctr">
              <a:defRPr b="1">
                <a:solidFill>
                  <a:schemeClr val="bg1"/>
                </a:solidFill>
              </a:defRPr>
            </a:lvl2pPr>
            <a:lvl3pPr algn="ctr">
              <a:defRPr b="1">
                <a:solidFill>
                  <a:schemeClr val="bg1"/>
                </a:solidFill>
              </a:defRPr>
            </a:lvl3pPr>
            <a:lvl4pPr algn="ctr">
              <a:defRPr b="1">
                <a:solidFill>
                  <a:schemeClr val="bg1"/>
                </a:solidFill>
              </a:defRPr>
            </a:lvl4pPr>
            <a:lvl5pPr algn="ctr">
              <a:defRPr b="1">
                <a:solidFill>
                  <a:schemeClr val="bg1"/>
                </a:solidFill>
              </a:defRPr>
            </a:lvl5pPr>
          </a:lstStyle>
          <a:p>
            <a:pPr lvl="0"/>
            <a:r>
              <a:rPr lang="en-US" dirty="0"/>
              <a:t>Thesis / Risk 1</a:t>
            </a:r>
          </a:p>
        </p:txBody>
      </p:sp>
      <p:sp>
        <p:nvSpPr>
          <p:cNvPr id="11" name="Text Placeholder 10">
            <a:extLst>
              <a:ext uri="{FF2B5EF4-FFF2-40B4-BE49-F238E27FC236}">
                <a16:creationId xmlns:a16="http://schemas.microsoft.com/office/drawing/2014/main" id="{36AB7CAF-4295-4FB0-A15C-3FF7B4671297}"/>
              </a:ext>
            </a:extLst>
          </p:cNvPr>
          <p:cNvSpPr>
            <a:spLocks noGrp="1"/>
          </p:cNvSpPr>
          <p:nvPr>
            <p:ph type="body" sz="quarter" idx="21" hasCustomPrompt="1"/>
          </p:nvPr>
        </p:nvSpPr>
        <p:spPr>
          <a:xfrm>
            <a:off x="3240844" y="1461953"/>
            <a:ext cx="5998464" cy="1618488"/>
          </a:xfrm>
          <a:prstGeom prst="rect">
            <a:avLst/>
          </a:prstGeom>
          <a:ln w="12700">
            <a:solidFill>
              <a:srgbClr val="53565A"/>
            </a:solidFill>
            <a:prstDash val="dash"/>
          </a:ln>
        </p:spPr>
        <p:txBody>
          <a:bodyPr anchor="ctr"/>
          <a:lstStyle>
            <a:lvl1pPr marL="285750" indent="-285750">
              <a:spcBef>
                <a:spcPts val="660"/>
              </a:spcBef>
              <a:spcAft>
                <a:spcPts val="660"/>
              </a:spcAft>
              <a:buFont typeface="Wingdings" panose="05000000000000000000" pitchFamily="2" charset="2"/>
              <a:buChar cha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fr-FR" dirty="0"/>
              <a:t>[Point 1]</a:t>
            </a:r>
          </a:p>
          <a:p>
            <a:pPr lvl="0"/>
            <a:r>
              <a:rPr lang="fr-FR" dirty="0"/>
              <a:t>[Point 2]</a:t>
            </a:r>
          </a:p>
          <a:p>
            <a:pPr lvl="0"/>
            <a:r>
              <a:rPr lang="fr-FR" dirty="0"/>
              <a:t>[Point 3]</a:t>
            </a:r>
          </a:p>
        </p:txBody>
      </p:sp>
      <p:sp>
        <p:nvSpPr>
          <p:cNvPr id="5" name="Slide Number Placeholder 4">
            <a:extLst>
              <a:ext uri="{FF2B5EF4-FFF2-40B4-BE49-F238E27FC236}">
                <a16:creationId xmlns:a16="http://schemas.microsoft.com/office/drawing/2014/main" id="{2B14A58A-9799-4228-BDF4-2C131BE1E203}"/>
              </a:ext>
            </a:extLst>
          </p:cNvPr>
          <p:cNvSpPr>
            <a:spLocks noGrp="1"/>
          </p:cNvSpPr>
          <p:nvPr>
            <p:ph type="sldNum" idx="12"/>
          </p:nvPr>
        </p:nvSpPr>
        <p:spPr>
          <a:xfrm>
            <a:off x="7602986" y="7219630"/>
            <a:ext cx="2263140" cy="413808"/>
          </a:xfrm>
          <a:prstGeom prst="rect">
            <a:avLst/>
          </a:prstGeom>
        </p:spPr>
        <p:txBody>
          <a:bodyPr/>
          <a:lstStyle>
            <a:lvl1pPr>
              <a:defRPr sz="1400">
                <a:latin typeface="Calibri" panose="020F0502020204030204" pitchFamily="34" charset="0"/>
                <a:cs typeface="Calibri" panose="020F0502020204030204" pitchFamily="34" charset="0"/>
              </a:defRPr>
            </a:lvl1pPr>
          </a:lstStyle>
          <a:p>
            <a:pPr algn="r"/>
            <a:fld id="{00000000-1234-1234-1234-123412341234}" type="slidenum">
              <a:rPr lang="en-US" smtClean="0"/>
              <a:pPr algn="r"/>
              <a:t>‹#›</a:t>
            </a:fld>
            <a:endParaRPr lang="en-US" dirty="0"/>
          </a:p>
        </p:txBody>
      </p:sp>
      <p:sp>
        <p:nvSpPr>
          <p:cNvPr id="6" name="TextBox 5">
            <a:extLst>
              <a:ext uri="{FF2B5EF4-FFF2-40B4-BE49-F238E27FC236}">
                <a16:creationId xmlns:a16="http://schemas.microsoft.com/office/drawing/2014/main" id="{18C9DFD8-D4C5-4B4D-B2C4-669256D2551C}"/>
              </a:ext>
            </a:extLst>
          </p:cNvPr>
          <p:cNvSpPr txBox="1"/>
          <p:nvPr userDrawn="1"/>
        </p:nvSpPr>
        <p:spPr>
          <a:xfrm>
            <a:off x="199696" y="7219630"/>
            <a:ext cx="2267712" cy="411480"/>
          </a:xfrm>
          <a:prstGeom prst="rect">
            <a:avLst/>
          </a:prstGeom>
          <a:noFill/>
        </p:spPr>
        <p:txBody>
          <a:bodyPr wrap="square" rtlCol="0">
            <a:noAutofit/>
          </a:bodyPr>
          <a:lstStyle/>
          <a:p>
            <a:endParaRPr lang="en-US" sz="1000" dirty="0">
              <a:latin typeface="Calibri" panose="020F0502020204030204" pitchFamily="34" charset="0"/>
              <a:cs typeface="Calibri" panose="020F0502020204030204" pitchFamily="34" charset="0"/>
            </a:endParaRPr>
          </a:p>
        </p:txBody>
      </p:sp>
      <p:sp>
        <p:nvSpPr>
          <p:cNvPr id="8" name="Text Placeholder 7">
            <a:extLst>
              <a:ext uri="{FF2B5EF4-FFF2-40B4-BE49-F238E27FC236}">
                <a16:creationId xmlns:a16="http://schemas.microsoft.com/office/drawing/2014/main" id="{E928CFA3-AAFB-49BA-A5A1-F01FE05150FE}"/>
              </a:ext>
            </a:extLst>
          </p:cNvPr>
          <p:cNvSpPr>
            <a:spLocks noGrp="1"/>
          </p:cNvSpPr>
          <p:nvPr>
            <p:ph type="body" sz="quarter" idx="13" hasCustomPrompt="1"/>
          </p:nvPr>
        </p:nvSpPr>
        <p:spPr>
          <a:xfrm>
            <a:off x="200024" y="7219950"/>
            <a:ext cx="2267712" cy="411163"/>
          </a:xfrm>
          <a:prstGeom prst="rect">
            <a:avLst/>
          </a:prstGeom>
        </p:spPr>
        <p:txBody>
          <a:bodyPr/>
          <a:lstStyle>
            <a:lvl1pPr>
              <a:defRPr sz="1000">
                <a:latin typeface="Calibri" panose="020F0502020204030204" pitchFamily="34" charset="0"/>
                <a:cs typeface="Calibri" panose="020F0502020204030204" pitchFamily="34" charset="0"/>
              </a:defRPr>
            </a:lvl1pPr>
          </a:lstStyle>
          <a:p>
            <a:pPr lvl="0"/>
            <a:r>
              <a:rPr lang="en-US" dirty="0"/>
              <a:t>Source &amp; Analyst:</a:t>
            </a:r>
          </a:p>
        </p:txBody>
      </p:sp>
      <p:cxnSp>
        <p:nvCxnSpPr>
          <p:cNvPr id="9" name="Google Shape;41;p10">
            <a:extLst>
              <a:ext uri="{FF2B5EF4-FFF2-40B4-BE49-F238E27FC236}">
                <a16:creationId xmlns:a16="http://schemas.microsoft.com/office/drawing/2014/main" id="{93D9569E-06FE-459F-9668-91DC2350E454}"/>
              </a:ext>
            </a:extLst>
          </p:cNvPr>
          <p:cNvCxnSpPr/>
          <p:nvPr userDrawn="1"/>
        </p:nvCxnSpPr>
        <p:spPr>
          <a:xfrm>
            <a:off x="177692" y="872196"/>
            <a:ext cx="9691587" cy="0"/>
          </a:xfrm>
          <a:prstGeom prst="straightConnector1">
            <a:avLst/>
          </a:prstGeom>
          <a:noFill/>
          <a:ln w="9525" cap="flat" cmpd="sng">
            <a:solidFill>
              <a:srgbClr val="000000"/>
            </a:solidFill>
            <a:prstDash val="solid"/>
            <a:miter lim="800000"/>
            <a:headEnd type="none" w="sm" len="sm"/>
            <a:tailEnd type="none" w="sm" len="sm"/>
          </a:ln>
        </p:spPr>
      </p:cxnSp>
      <p:sp>
        <p:nvSpPr>
          <p:cNvPr id="26" name="Text Placeholder 10">
            <a:extLst>
              <a:ext uri="{FF2B5EF4-FFF2-40B4-BE49-F238E27FC236}">
                <a16:creationId xmlns:a16="http://schemas.microsoft.com/office/drawing/2014/main" id="{BC0EF85C-8AF8-4FF2-8E49-1D8BA9152A0D}"/>
              </a:ext>
            </a:extLst>
          </p:cNvPr>
          <p:cNvSpPr>
            <a:spLocks noGrp="1"/>
          </p:cNvSpPr>
          <p:nvPr>
            <p:ph type="body" sz="quarter" idx="22" hasCustomPrompt="1"/>
          </p:nvPr>
        </p:nvSpPr>
        <p:spPr>
          <a:xfrm>
            <a:off x="3240844" y="3293448"/>
            <a:ext cx="5998464" cy="1618488"/>
          </a:xfrm>
          <a:prstGeom prst="rect">
            <a:avLst/>
          </a:prstGeom>
          <a:ln w="12700">
            <a:solidFill>
              <a:srgbClr val="53565A"/>
            </a:solidFill>
            <a:prstDash val="dash"/>
          </a:ln>
        </p:spPr>
        <p:txBody>
          <a:bodyPr anchor="ctr"/>
          <a:lstStyle>
            <a:lvl1pPr marL="285750" indent="-285750">
              <a:spcBef>
                <a:spcPts val="660"/>
              </a:spcBef>
              <a:spcAft>
                <a:spcPts val="660"/>
              </a:spcAft>
              <a:buFont typeface="Wingdings" panose="05000000000000000000" pitchFamily="2" charset="2"/>
              <a:buChar cha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fr-FR" dirty="0"/>
              <a:t>[Point 1]</a:t>
            </a:r>
          </a:p>
          <a:p>
            <a:pPr lvl="0"/>
            <a:r>
              <a:rPr lang="fr-FR" dirty="0"/>
              <a:t>[Point 2]</a:t>
            </a:r>
          </a:p>
          <a:p>
            <a:pPr lvl="0"/>
            <a:r>
              <a:rPr lang="fr-FR" dirty="0"/>
              <a:t>[Point 3]</a:t>
            </a:r>
          </a:p>
        </p:txBody>
      </p:sp>
      <p:sp>
        <p:nvSpPr>
          <p:cNvPr id="27" name="Text Placeholder 10">
            <a:extLst>
              <a:ext uri="{FF2B5EF4-FFF2-40B4-BE49-F238E27FC236}">
                <a16:creationId xmlns:a16="http://schemas.microsoft.com/office/drawing/2014/main" id="{EEF3B0EF-58A0-43D0-BA4D-C15CCE621177}"/>
              </a:ext>
            </a:extLst>
          </p:cNvPr>
          <p:cNvSpPr>
            <a:spLocks noGrp="1"/>
          </p:cNvSpPr>
          <p:nvPr>
            <p:ph type="body" sz="quarter" idx="23" hasCustomPrompt="1"/>
          </p:nvPr>
        </p:nvSpPr>
        <p:spPr>
          <a:xfrm>
            <a:off x="3240844" y="5265312"/>
            <a:ext cx="5998464" cy="1618488"/>
          </a:xfrm>
          <a:prstGeom prst="rect">
            <a:avLst/>
          </a:prstGeom>
          <a:ln w="12700">
            <a:solidFill>
              <a:srgbClr val="53565A"/>
            </a:solidFill>
            <a:prstDash val="dash"/>
          </a:ln>
        </p:spPr>
        <p:txBody>
          <a:bodyPr anchor="ctr"/>
          <a:lstStyle>
            <a:lvl1pPr marL="285750" indent="-285750">
              <a:spcBef>
                <a:spcPts val="660"/>
              </a:spcBef>
              <a:spcAft>
                <a:spcPts val="660"/>
              </a:spcAft>
              <a:buFont typeface="Wingdings" panose="05000000000000000000" pitchFamily="2" charset="2"/>
              <a:buChar cha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fr-FR" dirty="0"/>
              <a:t>[Point 1]</a:t>
            </a:r>
          </a:p>
          <a:p>
            <a:pPr lvl="0"/>
            <a:r>
              <a:rPr lang="fr-FR" dirty="0"/>
              <a:t>[Point 2]</a:t>
            </a:r>
          </a:p>
          <a:p>
            <a:pPr lvl="0"/>
            <a:r>
              <a:rPr lang="fr-FR" dirty="0"/>
              <a:t>[Point 3]</a:t>
            </a:r>
          </a:p>
        </p:txBody>
      </p:sp>
      <p:sp>
        <p:nvSpPr>
          <p:cNvPr id="28" name="Google Shape;21;p8">
            <a:extLst>
              <a:ext uri="{FF2B5EF4-FFF2-40B4-BE49-F238E27FC236}">
                <a16:creationId xmlns:a16="http://schemas.microsoft.com/office/drawing/2014/main" id="{B5BC8C82-79EE-4089-9C6D-65EBE031E2D1}"/>
              </a:ext>
            </a:extLst>
          </p:cNvPr>
          <p:cNvSpPr txBox="1">
            <a:spLocks/>
          </p:cNvSpPr>
          <p:nvPr userDrawn="1"/>
        </p:nvSpPr>
        <p:spPr>
          <a:xfrm>
            <a:off x="6402047" y="317146"/>
            <a:ext cx="3463900" cy="33832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r" rtl="0">
              <a:lnSpc>
                <a:spcPct val="90000"/>
              </a:lnSpc>
              <a:spcBef>
                <a:spcPts val="0"/>
              </a:spcBef>
              <a:spcAft>
                <a:spcPts val="0"/>
              </a:spcAft>
              <a:buClr>
                <a:srgbClr val="7F7F7F"/>
              </a:buClr>
              <a:buSzPts val="2000"/>
              <a:buFont typeface="Arial"/>
              <a:buNone/>
              <a:defRPr sz="2000" b="0" i="0" u="none" strike="noStrike" cap="none">
                <a:solidFill>
                  <a:srgbClr val="7F7F7F"/>
                </a:solidFill>
                <a:latin typeface="Calibri" panose="020F0502020204030204" pitchFamily="34" charset="0"/>
                <a:ea typeface="Arial"/>
                <a:cs typeface="Calibri" panose="020F0502020204030204" pitchFamily="34" charset="0"/>
                <a:sym typeface="Arial"/>
              </a:defRPr>
            </a:lvl1pPr>
            <a:lvl2pPr marL="914400" marR="0" lvl="1"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2pPr>
            <a:lvl3pPr marL="1371600" marR="0" lvl="2"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3pPr>
            <a:lvl4pPr marL="1828800" marR="0" lvl="3"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4pPr>
            <a:lvl5pPr marL="2286000" marR="0" lvl="4"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5pPr>
            <a:lvl6pPr marL="2743200" marR="0" lvl="5"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r>
              <a:rPr lang="en-US" dirty="0">
                <a:latin typeface="Calibri" panose="020F0502020204030204" pitchFamily="34" charset="0"/>
                <a:cs typeface="Calibri" panose="020F0502020204030204" pitchFamily="34" charset="0"/>
              </a:rPr>
              <a:t>February 2020</a:t>
            </a:r>
          </a:p>
        </p:txBody>
      </p:sp>
      <p:sp>
        <p:nvSpPr>
          <p:cNvPr id="30" name="Text Placeholder 2">
            <a:extLst>
              <a:ext uri="{FF2B5EF4-FFF2-40B4-BE49-F238E27FC236}">
                <a16:creationId xmlns:a16="http://schemas.microsoft.com/office/drawing/2014/main" id="{A26969E5-5D19-4B33-AC4B-75DFBFED1CC0}"/>
              </a:ext>
            </a:extLst>
          </p:cNvPr>
          <p:cNvSpPr>
            <a:spLocks noGrp="1"/>
          </p:cNvSpPr>
          <p:nvPr>
            <p:ph type="body" sz="quarter" idx="24" hasCustomPrompt="1"/>
          </p:nvPr>
        </p:nvSpPr>
        <p:spPr>
          <a:xfrm>
            <a:off x="1429624" y="275104"/>
            <a:ext cx="4855464" cy="429768"/>
          </a:xfrm>
          <a:prstGeom prst="rect">
            <a:avLst/>
          </a:prstGeom>
        </p:spPr>
        <p:txBody>
          <a:bodyPr/>
          <a:lstStyle>
            <a:lvl1pPr>
              <a:defRPr sz="2200" b="1">
                <a:solidFill>
                  <a:srgbClr val="C00000"/>
                </a:solidFill>
                <a:latin typeface="Calibri" panose="020F0502020204030204" pitchFamily="34" charset="0"/>
                <a:cs typeface="Calibri" panose="020F0502020204030204" pitchFamily="34" charset="0"/>
              </a:defRPr>
            </a:lvl1pPr>
            <a:lvl2pPr>
              <a:defRPr sz="2200" b="1">
                <a:solidFill>
                  <a:srgbClr val="C00000"/>
                </a:solidFill>
                <a:latin typeface="Calibri" panose="020F0502020204030204" pitchFamily="34" charset="0"/>
                <a:cs typeface="Calibri" panose="020F0502020204030204" pitchFamily="34" charset="0"/>
              </a:defRPr>
            </a:lvl2pPr>
            <a:lvl3pPr>
              <a:defRPr sz="2200" b="1">
                <a:solidFill>
                  <a:srgbClr val="C00000"/>
                </a:solidFill>
                <a:latin typeface="Calibri" panose="020F0502020204030204" pitchFamily="34" charset="0"/>
                <a:cs typeface="Calibri" panose="020F0502020204030204" pitchFamily="34" charset="0"/>
              </a:defRPr>
            </a:lvl3pPr>
            <a:lvl4pPr>
              <a:defRPr sz="2200" b="1">
                <a:solidFill>
                  <a:srgbClr val="C00000"/>
                </a:solidFill>
                <a:latin typeface="Calibri" panose="020F0502020204030204" pitchFamily="34" charset="0"/>
                <a:cs typeface="Calibri" panose="020F0502020204030204" pitchFamily="34" charset="0"/>
              </a:defRPr>
            </a:lvl4pPr>
            <a:lvl5pPr>
              <a:defRPr sz="2200" b="1">
                <a:solidFill>
                  <a:srgbClr val="C00000"/>
                </a:solidFill>
                <a:latin typeface="Calibri" panose="020F0502020204030204" pitchFamily="34" charset="0"/>
                <a:cs typeface="Calibri" panose="020F0502020204030204" pitchFamily="34" charset="0"/>
              </a:defRPr>
            </a:lvl5pPr>
          </a:lstStyle>
          <a:p>
            <a:pPr lvl="0"/>
            <a:r>
              <a:rPr lang="en-US" dirty="0"/>
              <a:t>[Title]</a:t>
            </a:r>
          </a:p>
        </p:txBody>
      </p:sp>
    </p:spTree>
    <p:extLst>
      <p:ext uri="{BB962C8B-B14F-4D97-AF65-F5344CB8AC3E}">
        <p14:creationId xmlns:p14="http://schemas.microsoft.com/office/powerpoint/2010/main" val="3766992990"/>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9" name="Text Placeholder 14">
            <a:extLst>
              <a:ext uri="{FF2B5EF4-FFF2-40B4-BE49-F238E27FC236}">
                <a16:creationId xmlns:a16="http://schemas.microsoft.com/office/drawing/2014/main" id="{DF46B524-9B38-493B-B135-EFA20982C3AB}"/>
              </a:ext>
            </a:extLst>
          </p:cNvPr>
          <p:cNvSpPr>
            <a:spLocks noGrp="1"/>
          </p:cNvSpPr>
          <p:nvPr>
            <p:ph type="body" sz="quarter" idx="16" hasCustomPrompt="1"/>
          </p:nvPr>
        </p:nvSpPr>
        <p:spPr>
          <a:xfrm>
            <a:off x="5434965" y="4238759"/>
            <a:ext cx="3931920" cy="310896"/>
          </a:xfrm>
          <a:prstGeom prst="roundRect">
            <a:avLst/>
          </a:prstGeom>
          <a:solidFill>
            <a:srgbClr val="C00000"/>
          </a:solidFill>
        </p:spPr>
        <p:txBody>
          <a:bodyPr anchor="ctr"/>
          <a:lstStyle>
            <a:lvl1pPr marL="0" marR="0" indent="0" algn="ctr" defTabSz="914400" rtl="0" eaLnBrk="1" fontAlgn="auto" latinLnBrk="0" hangingPunct="1">
              <a:lnSpc>
                <a:spcPct val="100000"/>
              </a:lnSpc>
              <a:spcBef>
                <a:spcPts val="0"/>
              </a:spcBef>
              <a:spcAft>
                <a:spcPts val="0"/>
              </a:spcAft>
              <a:buClr>
                <a:srgbClr val="000000"/>
              </a:buClr>
              <a:buSzTx/>
              <a:buFont typeface="Arial"/>
              <a:buNone/>
              <a:tabLst/>
              <a:defRPr sz="1800" b="1">
                <a:solidFill>
                  <a:schemeClr val="bg1"/>
                </a:solidFill>
                <a:latin typeface="Calibri" panose="020F0502020204030204" pitchFamily="34" charset="0"/>
                <a:cs typeface="Calibri" panose="020F0502020204030204" pitchFamily="34" charset="0"/>
              </a:defRPr>
            </a:lvl1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dirty="0"/>
              <a:t>Subtitle 4</a:t>
            </a:r>
          </a:p>
        </p:txBody>
      </p:sp>
      <p:sp>
        <p:nvSpPr>
          <p:cNvPr id="20" name="Text Placeholder 14">
            <a:extLst>
              <a:ext uri="{FF2B5EF4-FFF2-40B4-BE49-F238E27FC236}">
                <a16:creationId xmlns:a16="http://schemas.microsoft.com/office/drawing/2014/main" id="{93F36948-85E7-4679-8120-F1A786516A0D}"/>
              </a:ext>
            </a:extLst>
          </p:cNvPr>
          <p:cNvSpPr>
            <a:spLocks noGrp="1"/>
          </p:cNvSpPr>
          <p:nvPr>
            <p:ph type="body" sz="quarter" idx="17" hasCustomPrompt="1"/>
          </p:nvPr>
        </p:nvSpPr>
        <p:spPr>
          <a:xfrm>
            <a:off x="5431185" y="1281959"/>
            <a:ext cx="3931920" cy="310896"/>
          </a:xfrm>
          <a:prstGeom prst="roundRect">
            <a:avLst/>
          </a:prstGeom>
          <a:solidFill>
            <a:srgbClr val="C00000"/>
          </a:solidFill>
        </p:spPr>
        <p:txBody>
          <a:bodyPr anchor="ctr"/>
          <a:lstStyle>
            <a:lvl1pPr algn="ctr">
              <a:defRPr sz="1800" b="1">
                <a:solidFill>
                  <a:schemeClr val="bg1"/>
                </a:solidFill>
                <a:latin typeface="Calibri" panose="020F0502020204030204" pitchFamily="34" charset="0"/>
                <a:cs typeface="Calibri" panose="020F0502020204030204" pitchFamily="34" charset="0"/>
              </a:defRPr>
            </a:lvl1pPr>
          </a:lstStyle>
          <a:p>
            <a:pPr lvl="0"/>
            <a:r>
              <a:rPr lang="en-US" dirty="0"/>
              <a:t>Subtitle 2</a:t>
            </a:r>
          </a:p>
        </p:txBody>
      </p:sp>
      <p:sp>
        <p:nvSpPr>
          <p:cNvPr id="21" name="Text Placeholder 14">
            <a:extLst>
              <a:ext uri="{FF2B5EF4-FFF2-40B4-BE49-F238E27FC236}">
                <a16:creationId xmlns:a16="http://schemas.microsoft.com/office/drawing/2014/main" id="{0185705B-591B-4BCD-A1C5-201645DEA8DE}"/>
              </a:ext>
            </a:extLst>
          </p:cNvPr>
          <p:cNvSpPr>
            <a:spLocks noGrp="1"/>
          </p:cNvSpPr>
          <p:nvPr>
            <p:ph type="body" sz="quarter" idx="18" hasCustomPrompt="1"/>
          </p:nvPr>
        </p:nvSpPr>
        <p:spPr>
          <a:xfrm>
            <a:off x="743011" y="4255075"/>
            <a:ext cx="3931920" cy="310896"/>
          </a:xfrm>
          <a:prstGeom prst="roundRect">
            <a:avLst/>
          </a:prstGeom>
          <a:solidFill>
            <a:srgbClr val="C00000"/>
          </a:solidFill>
        </p:spPr>
        <p:txBody>
          <a:bodyPr anchor="ctr"/>
          <a:lstStyle>
            <a:lvl1pPr algn="ctr">
              <a:defRPr sz="1800" b="1">
                <a:solidFill>
                  <a:schemeClr val="bg1"/>
                </a:solidFill>
                <a:latin typeface="Calibri" panose="020F0502020204030204" pitchFamily="34" charset="0"/>
                <a:cs typeface="Calibri" panose="020F0502020204030204" pitchFamily="34" charset="0"/>
              </a:defRPr>
            </a:lvl1pPr>
          </a:lstStyle>
          <a:p>
            <a:pPr lvl="0"/>
            <a:r>
              <a:rPr lang="en-US" dirty="0"/>
              <a:t>Subtitle 3</a:t>
            </a:r>
          </a:p>
        </p:txBody>
      </p:sp>
      <p:sp>
        <p:nvSpPr>
          <p:cNvPr id="15" name="Text Placeholder 14">
            <a:extLst>
              <a:ext uri="{FF2B5EF4-FFF2-40B4-BE49-F238E27FC236}">
                <a16:creationId xmlns:a16="http://schemas.microsoft.com/office/drawing/2014/main" id="{0620F8B7-B74B-4BDF-9706-E2FB150B3840}"/>
              </a:ext>
            </a:extLst>
          </p:cNvPr>
          <p:cNvSpPr>
            <a:spLocks noGrp="1"/>
          </p:cNvSpPr>
          <p:nvPr>
            <p:ph type="body" sz="quarter" idx="15" hasCustomPrompt="1"/>
          </p:nvPr>
        </p:nvSpPr>
        <p:spPr>
          <a:xfrm>
            <a:off x="722026" y="1286894"/>
            <a:ext cx="3931920" cy="310896"/>
          </a:xfrm>
          <a:prstGeom prst="roundRect">
            <a:avLst/>
          </a:prstGeom>
          <a:solidFill>
            <a:srgbClr val="C00000"/>
          </a:solidFill>
        </p:spPr>
        <p:txBody>
          <a:bodyPr anchor="ctr"/>
          <a:lstStyle>
            <a:lvl1pPr algn="ctr">
              <a:defRPr sz="1800" b="1">
                <a:solidFill>
                  <a:schemeClr val="bg1"/>
                </a:solidFill>
                <a:latin typeface="Calibri" panose="020F0502020204030204" pitchFamily="34" charset="0"/>
                <a:cs typeface="Calibri" panose="020F0502020204030204" pitchFamily="34" charset="0"/>
              </a:defRPr>
            </a:lvl1pPr>
          </a:lstStyle>
          <a:p>
            <a:pPr lvl="0"/>
            <a:r>
              <a:rPr lang="en-US" dirty="0"/>
              <a:t>Subtitle 1</a:t>
            </a:r>
          </a:p>
        </p:txBody>
      </p:sp>
      <p:cxnSp>
        <p:nvCxnSpPr>
          <p:cNvPr id="7" name="Google Shape;41;p10">
            <a:extLst>
              <a:ext uri="{FF2B5EF4-FFF2-40B4-BE49-F238E27FC236}">
                <a16:creationId xmlns:a16="http://schemas.microsoft.com/office/drawing/2014/main" id="{F718F4E6-F392-46B0-9054-474DC19BCD94}"/>
              </a:ext>
            </a:extLst>
          </p:cNvPr>
          <p:cNvCxnSpPr/>
          <p:nvPr userDrawn="1"/>
        </p:nvCxnSpPr>
        <p:spPr>
          <a:xfrm>
            <a:off x="177692" y="872196"/>
            <a:ext cx="9691587" cy="0"/>
          </a:xfrm>
          <a:prstGeom prst="straightConnector1">
            <a:avLst/>
          </a:prstGeom>
          <a:noFill/>
          <a:ln w="9525" cap="flat" cmpd="sng">
            <a:solidFill>
              <a:srgbClr val="000000"/>
            </a:solidFill>
            <a:prstDash val="solid"/>
            <a:miter lim="800000"/>
            <a:headEnd type="none" w="sm" len="sm"/>
            <a:tailEnd type="none" w="sm" len="sm"/>
          </a:ln>
        </p:spPr>
      </p:cxnSp>
      <p:sp>
        <p:nvSpPr>
          <p:cNvPr id="10" name="Slide Number Placeholder 4">
            <a:extLst>
              <a:ext uri="{FF2B5EF4-FFF2-40B4-BE49-F238E27FC236}">
                <a16:creationId xmlns:a16="http://schemas.microsoft.com/office/drawing/2014/main" id="{4F379EDD-CDDB-43CF-A40D-EB13BD6B8227}"/>
              </a:ext>
            </a:extLst>
          </p:cNvPr>
          <p:cNvSpPr>
            <a:spLocks noGrp="1"/>
          </p:cNvSpPr>
          <p:nvPr>
            <p:ph type="sldNum" idx="12"/>
          </p:nvPr>
        </p:nvSpPr>
        <p:spPr>
          <a:xfrm>
            <a:off x="7602986" y="7219630"/>
            <a:ext cx="2263140" cy="413808"/>
          </a:xfrm>
          <a:prstGeom prst="rect">
            <a:avLst/>
          </a:prstGeom>
        </p:spPr>
        <p:txBody>
          <a:bodyPr/>
          <a:lstStyle>
            <a:lvl1pPr>
              <a:defRPr sz="1400">
                <a:latin typeface="Calibri" panose="020F0502020204030204" pitchFamily="34" charset="0"/>
                <a:cs typeface="Calibri" panose="020F0502020204030204" pitchFamily="34" charset="0"/>
              </a:defRPr>
            </a:lvl1pPr>
          </a:lstStyle>
          <a:p>
            <a:pPr algn="r"/>
            <a:fld id="{00000000-1234-1234-1234-123412341234}" type="slidenum">
              <a:rPr lang="en-US" smtClean="0"/>
              <a:pPr algn="r"/>
              <a:t>‹#›</a:t>
            </a:fld>
            <a:endParaRPr lang="en-US" dirty="0"/>
          </a:p>
        </p:txBody>
      </p:sp>
      <p:sp>
        <p:nvSpPr>
          <p:cNvPr id="11" name="Text Placeholder 7">
            <a:extLst>
              <a:ext uri="{FF2B5EF4-FFF2-40B4-BE49-F238E27FC236}">
                <a16:creationId xmlns:a16="http://schemas.microsoft.com/office/drawing/2014/main" id="{D385D639-81C7-462A-AFC1-589E76084E4F}"/>
              </a:ext>
            </a:extLst>
          </p:cNvPr>
          <p:cNvSpPr>
            <a:spLocks noGrp="1"/>
          </p:cNvSpPr>
          <p:nvPr>
            <p:ph type="body" sz="quarter" idx="13" hasCustomPrompt="1"/>
          </p:nvPr>
        </p:nvSpPr>
        <p:spPr>
          <a:xfrm>
            <a:off x="200024" y="7219950"/>
            <a:ext cx="2267712" cy="411163"/>
          </a:xfrm>
          <a:prstGeom prst="rect">
            <a:avLst/>
          </a:prstGeom>
        </p:spPr>
        <p:txBody>
          <a:bodyPr/>
          <a:lstStyle>
            <a:lvl1pPr>
              <a:defRPr sz="1000">
                <a:latin typeface="Calibri" panose="020F0502020204030204" pitchFamily="34" charset="0"/>
                <a:cs typeface="Calibri" panose="020F0502020204030204" pitchFamily="34" charset="0"/>
              </a:defRPr>
            </a:lvl1pPr>
          </a:lstStyle>
          <a:p>
            <a:pPr lvl="0"/>
            <a:r>
              <a:rPr lang="en-US" dirty="0"/>
              <a:t>Source &amp; Analyst:</a:t>
            </a:r>
          </a:p>
        </p:txBody>
      </p:sp>
      <p:sp>
        <p:nvSpPr>
          <p:cNvPr id="23" name="Text Placeholder 22">
            <a:extLst>
              <a:ext uri="{FF2B5EF4-FFF2-40B4-BE49-F238E27FC236}">
                <a16:creationId xmlns:a16="http://schemas.microsoft.com/office/drawing/2014/main" id="{D105A948-0A15-42A6-9EC8-832B8293577E}"/>
              </a:ext>
            </a:extLst>
          </p:cNvPr>
          <p:cNvSpPr>
            <a:spLocks noGrp="1"/>
          </p:cNvSpPr>
          <p:nvPr>
            <p:ph type="body" sz="quarter" idx="19" hasCustomPrompt="1"/>
          </p:nvPr>
        </p:nvSpPr>
        <p:spPr>
          <a:xfrm>
            <a:off x="742950" y="1660525"/>
            <a:ext cx="3911600" cy="2370138"/>
          </a:xfrm>
          <a:prstGeom prst="rect">
            <a:avLst/>
          </a:prstGeom>
        </p:spPr>
        <p:txBody>
          <a:bodyPr/>
          <a:lstStyle>
            <a:lvl1pPr marL="285750" indent="-285750">
              <a:buFont typeface="Wingdings" panose="05000000000000000000" pitchFamily="2" charset="2"/>
              <a:buChar char="§"/>
              <a:defRPr>
                <a:latin typeface="Calibri" panose="020F0502020204030204" pitchFamily="34" charset="0"/>
                <a:cs typeface="Calibri" panose="020F0502020204030204" pitchFamily="34" charset="0"/>
              </a:defRPr>
            </a:lvl1pPr>
          </a:lstStyle>
          <a:p>
            <a:pPr lvl="0"/>
            <a:r>
              <a:rPr lang="en-US" dirty="0"/>
              <a:t>[Content]</a:t>
            </a:r>
          </a:p>
        </p:txBody>
      </p:sp>
      <p:sp>
        <p:nvSpPr>
          <p:cNvPr id="24" name="Text Placeholder 22">
            <a:extLst>
              <a:ext uri="{FF2B5EF4-FFF2-40B4-BE49-F238E27FC236}">
                <a16:creationId xmlns:a16="http://schemas.microsoft.com/office/drawing/2014/main" id="{5493838A-7837-49EC-8BF5-FF25007E196E}"/>
              </a:ext>
            </a:extLst>
          </p:cNvPr>
          <p:cNvSpPr>
            <a:spLocks noGrp="1"/>
          </p:cNvSpPr>
          <p:nvPr>
            <p:ph type="body" sz="quarter" idx="20" hasCustomPrompt="1"/>
          </p:nvPr>
        </p:nvSpPr>
        <p:spPr>
          <a:xfrm>
            <a:off x="763331" y="4629010"/>
            <a:ext cx="3911600" cy="2370138"/>
          </a:xfrm>
          <a:prstGeom prst="rect">
            <a:avLst/>
          </a:prstGeom>
        </p:spPr>
        <p:txBody>
          <a:bodyPr/>
          <a:lstStyle>
            <a:lvl1pPr marL="285750" indent="-285750">
              <a:buFont typeface="Wingdings" panose="05000000000000000000" pitchFamily="2" charset="2"/>
              <a:buChar char="§"/>
              <a:defRPr>
                <a:latin typeface="Calibri" panose="020F0502020204030204" pitchFamily="34" charset="0"/>
                <a:cs typeface="Calibri" panose="020F0502020204030204" pitchFamily="34" charset="0"/>
              </a:defRPr>
            </a:lvl1pPr>
          </a:lstStyle>
          <a:p>
            <a:pPr lvl="0"/>
            <a:r>
              <a:rPr lang="en-US" dirty="0"/>
              <a:t>[Content]</a:t>
            </a:r>
          </a:p>
        </p:txBody>
      </p:sp>
      <p:sp>
        <p:nvSpPr>
          <p:cNvPr id="25" name="Text Placeholder 22">
            <a:extLst>
              <a:ext uri="{FF2B5EF4-FFF2-40B4-BE49-F238E27FC236}">
                <a16:creationId xmlns:a16="http://schemas.microsoft.com/office/drawing/2014/main" id="{5E55FE58-209E-4ACD-BFAE-A072B851B416}"/>
              </a:ext>
            </a:extLst>
          </p:cNvPr>
          <p:cNvSpPr>
            <a:spLocks noGrp="1"/>
          </p:cNvSpPr>
          <p:nvPr>
            <p:ph type="body" sz="quarter" idx="21" hasCustomPrompt="1"/>
          </p:nvPr>
        </p:nvSpPr>
        <p:spPr>
          <a:xfrm>
            <a:off x="5434965" y="4629010"/>
            <a:ext cx="3911600" cy="2370138"/>
          </a:xfrm>
          <a:prstGeom prst="rect">
            <a:avLst/>
          </a:prstGeom>
        </p:spPr>
        <p:txBody>
          <a:bodyPr/>
          <a:lstStyle>
            <a:lvl1pPr marL="285750" indent="-285750">
              <a:buFont typeface="Wingdings" panose="05000000000000000000" pitchFamily="2" charset="2"/>
              <a:buChar char="§"/>
              <a:defRPr>
                <a:latin typeface="Calibri" panose="020F0502020204030204" pitchFamily="34" charset="0"/>
                <a:cs typeface="Calibri" panose="020F0502020204030204" pitchFamily="34" charset="0"/>
              </a:defRPr>
            </a:lvl1pPr>
          </a:lstStyle>
          <a:p>
            <a:pPr lvl="0"/>
            <a:r>
              <a:rPr lang="en-US" dirty="0"/>
              <a:t>[Content]</a:t>
            </a:r>
          </a:p>
        </p:txBody>
      </p:sp>
      <p:sp>
        <p:nvSpPr>
          <p:cNvPr id="26" name="Text Placeholder 22">
            <a:extLst>
              <a:ext uri="{FF2B5EF4-FFF2-40B4-BE49-F238E27FC236}">
                <a16:creationId xmlns:a16="http://schemas.microsoft.com/office/drawing/2014/main" id="{9CA5BC98-25A8-4776-BEBE-AF47E933DE65}"/>
              </a:ext>
            </a:extLst>
          </p:cNvPr>
          <p:cNvSpPr>
            <a:spLocks noGrp="1"/>
          </p:cNvSpPr>
          <p:nvPr>
            <p:ph type="body" sz="quarter" idx="22" hasCustomPrompt="1"/>
          </p:nvPr>
        </p:nvSpPr>
        <p:spPr>
          <a:xfrm>
            <a:off x="5451505" y="1660525"/>
            <a:ext cx="3911600" cy="2370138"/>
          </a:xfrm>
          <a:prstGeom prst="rect">
            <a:avLst/>
          </a:prstGeom>
        </p:spPr>
        <p:txBody>
          <a:bodyPr/>
          <a:lstStyle>
            <a:lvl1pPr marL="285750" indent="-285750">
              <a:buFont typeface="Wingdings" panose="05000000000000000000" pitchFamily="2" charset="2"/>
              <a:buChar char="§"/>
              <a:defRPr>
                <a:latin typeface="Calibri" panose="020F0502020204030204" pitchFamily="34" charset="0"/>
                <a:cs typeface="Calibri" panose="020F0502020204030204" pitchFamily="34" charset="0"/>
              </a:defRPr>
            </a:lvl1pPr>
          </a:lstStyle>
          <a:p>
            <a:pPr lvl="0"/>
            <a:r>
              <a:rPr lang="en-US" dirty="0"/>
              <a:t>[Content]</a:t>
            </a:r>
          </a:p>
        </p:txBody>
      </p:sp>
      <p:sp>
        <p:nvSpPr>
          <p:cNvPr id="27" name="Google Shape;21;p8">
            <a:extLst>
              <a:ext uri="{FF2B5EF4-FFF2-40B4-BE49-F238E27FC236}">
                <a16:creationId xmlns:a16="http://schemas.microsoft.com/office/drawing/2014/main" id="{2B3CE551-BF2D-4413-9579-3427A1597B98}"/>
              </a:ext>
            </a:extLst>
          </p:cNvPr>
          <p:cNvSpPr txBox="1">
            <a:spLocks/>
          </p:cNvSpPr>
          <p:nvPr userDrawn="1"/>
        </p:nvSpPr>
        <p:spPr>
          <a:xfrm>
            <a:off x="6402047" y="317146"/>
            <a:ext cx="3463900" cy="33832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r" rtl="0">
              <a:lnSpc>
                <a:spcPct val="90000"/>
              </a:lnSpc>
              <a:spcBef>
                <a:spcPts val="0"/>
              </a:spcBef>
              <a:spcAft>
                <a:spcPts val="0"/>
              </a:spcAft>
              <a:buClr>
                <a:srgbClr val="7F7F7F"/>
              </a:buClr>
              <a:buSzPts val="2000"/>
              <a:buFont typeface="Arial"/>
              <a:buNone/>
              <a:defRPr sz="2000" b="0" i="0" u="none" strike="noStrike" cap="none">
                <a:solidFill>
                  <a:srgbClr val="7F7F7F"/>
                </a:solidFill>
                <a:latin typeface="Calibri" panose="020F0502020204030204" pitchFamily="34" charset="0"/>
                <a:ea typeface="Arial"/>
                <a:cs typeface="Calibri" panose="020F0502020204030204" pitchFamily="34" charset="0"/>
                <a:sym typeface="Arial"/>
              </a:defRPr>
            </a:lvl1pPr>
            <a:lvl2pPr marL="914400" marR="0" lvl="1"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2pPr>
            <a:lvl3pPr marL="1371600" marR="0" lvl="2"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3pPr>
            <a:lvl4pPr marL="1828800" marR="0" lvl="3"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4pPr>
            <a:lvl5pPr marL="2286000" marR="0" lvl="4"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5pPr>
            <a:lvl6pPr marL="2743200" marR="0" lvl="5"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5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r>
              <a:rPr lang="en-US" dirty="0"/>
              <a:t>February 2020</a:t>
            </a:r>
          </a:p>
        </p:txBody>
      </p:sp>
      <p:sp>
        <p:nvSpPr>
          <p:cNvPr id="3" name="Text Placeholder 2">
            <a:extLst>
              <a:ext uri="{FF2B5EF4-FFF2-40B4-BE49-F238E27FC236}">
                <a16:creationId xmlns:a16="http://schemas.microsoft.com/office/drawing/2014/main" id="{011A86C3-C28D-4941-B413-639B13057EB7}"/>
              </a:ext>
            </a:extLst>
          </p:cNvPr>
          <p:cNvSpPr>
            <a:spLocks noGrp="1"/>
          </p:cNvSpPr>
          <p:nvPr>
            <p:ph type="body" sz="quarter" idx="24" hasCustomPrompt="1"/>
          </p:nvPr>
        </p:nvSpPr>
        <p:spPr>
          <a:xfrm>
            <a:off x="1429624" y="275104"/>
            <a:ext cx="4855464" cy="429768"/>
          </a:xfrm>
          <a:prstGeom prst="rect">
            <a:avLst/>
          </a:prstGeom>
        </p:spPr>
        <p:txBody>
          <a:bodyPr/>
          <a:lstStyle>
            <a:lvl1pPr>
              <a:defRPr sz="2200" b="1">
                <a:solidFill>
                  <a:srgbClr val="C00000"/>
                </a:solidFill>
                <a:latin typeface="Calibri" panose="020F0502020204030204" pitchFamily="34" charset="0"/>
                <a:cs typeface="Calibri" panose="020F0502020204030204" pitchFamily="34" charset="0"/>
              </a:defRPr>
            </a:lvl1pPr>
            <a:lvl2pPr>
              <a:defRPr sz="2200" b="1">
                <a:solidFill>
                  <a:srgbClr val="C00000"/>
                </a:solidFill>
                <a:latin typeface="Calibri" panose="020F0502020204030204" pitchFamily="34" charset="0"/>
                <a:cs typeface="Calibri" panose="020F0502020204030204" pitchFamily="34" charset="0"/>
              </a:defRPr>
            </a:lvl2pPr>
            <a:lvl3pPr>
              <a:defRPr sz="2200" b="1">
                <a:solidFill>
                  <a:srgbClr val="C00000"/>
                </a:solidFill>
                <a:latin typeface="Calibri" panose="020F0502020204030204" pitchFamily="34" charset="0"/>
                <a:cs typeface="Calibri" panose="020F0502020204030204" pitchFamily="34" charset="0"/>
              </a:defRPr>
            </a:lvl3pPr>
            <a:lvl4pPr>
              <a:defRPr sz="2200" b="1">
                <a:solidFill>
                  <a:srgbClr val="C00000"/>
                </a:solidFill>
                <a:latin typeface="Calibri" panose="020F0502020204030204" pitchFamily="34" charset="0"/>
                <a:cs typeface="Calibri" panose="020F0502020204030204" pitchFamily="34" charset="0"/>
              </a:defRPr>
            </a:lvl4pPr>
            <a:lvl5pPr>
              <a:defRPr sz="2200" b="1">
                <a:solidFill>
                  <a:srgbClr val="C00000"/>
                </a:solidFill>
                <a:latin typeface="Calibri" panose="020F0502020204030204" pitchFamily="34" charset="0"/>
                <a:cs typeface="Calibri" panose="020F0502020204030204" pitchFamily="34" charset="0"/>
              </a:defRPr>
            </a:lvl5pPr>
          </a:lstStyle>
          <a:p>
            <a:pPr lvl="0"/>
            <a:r>
              <a:rPr lang="en-US" dirty="0"/>
              <a:t>[Title]</a:t>
            </a:r>
          </a:p>
        </p:txBody>
      </p:sp>
    </p:spTree>
    <p:extLst>
      <p:ext uri="{BB962C8B-B14F-4D97-AF65-F5344CB8AC3E}">
        <p14:creationId xmlns:p14="http://schemas.microsoft.com/office/powerpoint/2010/main" val="6990560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7" name="Google Shape;43;p10">
            <a:extLst>
              <a:ext uri="{FF2B5EF4-FFF2-40B4-BE49-F238E27FC236}">
                <a16:creationId xmlns:a16="http://schemas.microsoft.com/office/drawing/2014/main" id="{C77F3322-E1AB-414E-8C90-B8BDC3478950}"/>
              </a:ext>
            </a:extLst>
          </p:cNvPr>
          <p:cNvPicPr preferRelativeResize="0"/>
          <p:nvPr userDrawn="1"/>
        </p:nvPicPr>
        <p:blipFill rotWithShape="1">
          <a:blip r:embed="rId7">
            <a:alphaModFix/>
          </a:blip>
          <a:srcRect/>
          <a:stretch/>
        </p:blipFill>
        <p:spPr>
          <a:xfrm>
            <a:off x="177692" y="125122"/>
            <a:ext cx="1267314" cy="722376"/>
          </a:xfrm>
          <a:prstGeom prst="rect">
            <a:avLst/>
          </a:prstGeom>
          <a:noFill/>
          <a:ln>
            <a:noFill/>
          </a:ln>
        </p:spPr>
      </p:pic>
      <p:cxnSp>
        <p:nvCxnSpPr>
          <p:cNvPr id="9" name="Google Shape;19;p8">
            <a:extLst>
              <a:ext uri="{FF2B5EF4-FFF2-40B4-BE49-F238E27FC236}">
                <a16:creationId xmlns:a16="http://schemas.microsoft.com/office/drawing/2014/main" id="{D0A6306E-843D-47C1-8178-A823C94D9121}"/>
              </a:ext>
            </a:extLst>
          </p:cNvPr>
          <p:cNvCxnSpPr/>
          <p:nvPr userDrawn="1"/>
        </p:nvCxnSpPr>
        <p:spPr>
          <a:xfrm>
            <a:off x="183407" y="7214029"/>
            <a:ext cx="9691587" cy="0"/>
          </a:xfrm>
          <a:prstGeom prst="straightConnector1">
            <a:avLst/>
          </a:prstGeom>
          <a:noFill/>
          <a:ln w="9525" cap="flat" cmpd="sng">
            <a:solidFill>
              <a:srgbClr val="000000"/>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4" r:id="rId2"/>
    <p:sldLayoutId id="2147483655" r:id="rId3"/>
    <p:sldLayoutId id="2147483656" r:id="rId4"/>
    <p:sldLayoutId id="2147483662" r:id="rId5"/>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7" name="Google Shape;43;p10">
            <a:extLst>
              <a:ext uri="{FF2B5EF4-FFF2-40B4-BE49-F238E27FC236}">
                <a16:creationId xmlns:a16="http://schemas.microsoft.com/office/drawing/2014/main" id="{C77F3322-E1AB-414E-8C90-B8BDC3478950}"/>
              </a:ext>
            </a:extLst>
          </p:cNvPr>
          <p:cNvPicPr preferRelativeResize="0"/>
          <p:nvPr userDrawn="1"/>
        </p:nvPicPr>
        <p:blipFill rotWithShape="1">
          <a:blip r:embed="rId5">
            <a:alphaModFix/>
          </a:blip>
          <a:srcRect/>
          <a:stretch/>
        </p:blipFill>
        <p:spPr>
          <a:xfrm>
            <a:off x="177692" y="125122"/>
            <a:ext cx="1267314" cy="722376"/>
          </a:xfrm>
          <a:prstGeom prst="rect">
            <a:avLst/>
          </a:prstGeom>
          <a:noFill/>
          <a:ln>
            <a:noFill/>
          </a:ln>
        </p:spPr>
      </p:pic>
      <p:cxnSp>
        <p:nvCxnSpPr>
          <p:cNvPr id="9" name="Google Shape;19;p8">
            <a:extLst>
              <a:ext uri="{FF2B5EF4-FFF2-40B4-BE49-F238E27FC236}">
                <a16:creationId xmlns:a16="http://schemas.microsoft.com/office/drawing/2014/main" id="{D0A6306E-843D-47C1-8178-A823C94D9121}"/>
              </a:ext>
            </a:extLst>
          </p:cNvPr>
          <p:cNvCxnSpPr/>
          <p:nvPr userDrawn="1"/>
        </p:nvCxnSpPr>
        <p:spPr>
          <a:xfrm>
            <a:off x="183407" y="7214029"/>
            <a:ext cx="9691587" cy="0"/>
          </a:xfrm>
          <a:prstGeom prst="straightConnector1">
            <a:avLst/>
          </a:prstGeom>
          <a:noFill/>
          <a:ln w="9525" cap="flat" cmpd="sng">
            <a:solidFill>
              <a:srgbClr val="000000"/>
            </a:solidFill>
            <a:prstDash val="solid"/>
            <a:miter lim="800000"/>
            <a:headEnd type="none" w="sm" len="sm"/>
            <a:tailEnd type="none" w="sm" len="sm"/>
          </a:ln>
        </p:spPr>
      </p:cxnSp>
    </p:spTree>
    <p:extLst>
      <p:ext uri="{BB962C8B-B14F-4D97-AF65-F5344CB8AC3E}">
        <p14:creationId xmlns:p14="http://schemas.microsoft.com/office/powerpoint/2010/main" val="3983173345"/>
      </p:ext>
    </p:extLst>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7"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3.xml"/></Relationships>
</file>

<file path=ppt/slides/_rels/slide1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5.xml"/><Relationship Id="rId5" Type="http://schemas.openxmlformats.org/officeDocument/2006/relationships/chart" Target="../charts/chart17.xml"/><Relationship Id="rId4" Type="http://schemas.openxmlformats.org/officeDocument/2006/relationships/chart" Target="../charts/chart16.xml"/></Relationships>
</file>

<file path=ppt/slides/_rels/slide16.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22.emf"/><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25.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29.emf"/><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32.emf"/><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35.emf"/><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image" Target="../media/image38.emf"/><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37.emf"/><Relationship Id="rId5" Type="http://schemas.openxmlformats.org/officeDocument/2006/relationships/image" Target="../media/image36.emf"/><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image" Target="../media/image41.emf"/><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40.emf"/><Relationship Id="rId5" Type="http://schemas.openxmlformats.org/officeDocument/2006/relationships/image" Target="../media/image39.emf"/><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chart" Target="../charts/chart4.xml"/><Relationship Id="rId4" Type="http://schemas.openxmlformats.org/officeDocument/2006/relationships/image" Target="../media/image16.tiff"/></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33EAC8-F6F0-4017-902D-9E99FFF5B7D3}"/>
              </a:ext>
            </a:extLst>
          </p:cNvPr>
          <p:cNvSpPr>
            <a:spLocks noGrp="1"/>
          </p:cNvSpPr>
          <p:nvPr>
            <p:ph type="body" sz="quarter" idx="14"/>
          </p:nvPr>
        </p:nvSpPr>
        <p:spPr/>
        <p:txBody>
          <a:bodyPr/>
          <a:lstStyle/>
          <a:p>
            <a:r>
              <a:rPr lang="en-US" b="1" u="sng" dirty="0"/>
              <a:t>Industrials</a:t>
            </a:r>
          </a:p>
          <a:p>
            <a:r>
              <a:rPr lang="en-US" dirty="0"/>
              <a:t>Jacob </a:t>
            </a:r>
            <a:r>
              <a:rPr lang="en-US" dirty="0" err="1"/>
              <a:t>Hedenquist</a:t>
            </a:r>
            <a:endParaRPr lang="en-US" dirty="0"/>
          </a:p>
          <a:p>
            <a:r>
              <a:rPr lang="en-US" dirty="0"/>
              <a:t>Ian </a:t>
            </a:r>
            <a:r>
              <a:rPr lang="en-US" dirty="0" err="1"/>
              <a:t>Cupello</a:t>
            </a:r>
            <a:endParaRPr lang="en-US" dirty="0"/>
          </a:p>
          <a:p>
            <a:r>
              <a:rPr lang="en-US" dirty="0"/>
              <a:t>Alyssa Allen</a:t>
            </a:r>
          </a:p>
          <a:p>
            <a:r>
              <a:rPr lang="en-US" dirty="0"/>
              <a:t>Carson </a:t>
            </a:r>
            <a:r>
              <a:rPr lang="en-US" dirty="0" err="1"/>
              <a:t>Seramur</a:t>
            </a:r>
            <a:endParaRPr lang="en-US" dirty="0"/>
          </a:p>
          <a:p>
            <a:r>
              <a:rPr lang="en-US" dirty="0"/>
              <a:t>Dyer Whitehurst</a:t>
            </a:r>
          </a:p>
          <a:p>
            <a:endParaRPr lang="en-US" dirty="0"/>
          </a:p>
          <a:p>
            <a:r>
              <a:rPr lang="en-US" dirty="0"/>
              <a:t>Patrick Woodland</a:t>
            </a:r>
          </a:p>
        </p:txBody>
      </p:sp>
      <p:pic>
        <p:nvPicPr>
          <p:cNvPr id="6" name="Picture Placeholder 5"/>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1740" b="1740"/>
          <a:stretch>
            <a:fillRect/>
          </a:stretch>
        </p:blipFill>
        <p:spPr/>
      </p:pic>
    </p:spTree>
    <p:extLst>
      <p:ext uri="{BB962C8B-B14F-4D97-AF65-F5344CB8AC3E}">
        <p14:creationId xmlns:p14="http://schemas.microsoft.com/office/powerpoint/2010/main" val="3537873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US" dirty="0"/>
              <a:t>Trans. and PM&amp;A Revenue (MM)</a:t>
            </a:r>
          </a:p>
        </p:txBody>
      </p:sp>
      <p:sp>
        <p:nvSpPr>
          <p:cNvPr id="3" name="Text Placeholder 2"/>
          <p:cNvSpPr>
            <a:spLocks noGrp="1"/>
          </p:cNvSpPr>
          <p:nvPr>
            <p:ph type="body" sz="quarter" idx="17"/>
          </p:nvPr>
        </p:nvSpPr>
        <p:spPr/>
        <p:txBody>
          <a:bodyPr/>
          <a:lstStyle/>
          <a:p>
            <a:r>
              <a:rPr lang="en-US" dirty="0"/>
              <a:t>Past Projects</a:t>
            </a:r>
          </a:p>
        </p:txBody>
      </p:sp>
      <p:sp>
        <p:nvSpPr>
          <p:cNvPr id="4" name="Text Placeholder 3"/>
          <p:cNvSpPr>
            <a:spLocks noGrp="1"/>
          </p:cNvSpPr>
          <p:nvPr>
            <p:ph type="body" sz="quarter" idx="18"/>
          </p:nvPr>
        </p:nvSpPr>
        <p:spPr>
          <a:xfrm>
            <a:off x="722026" y="4238759"/>
            <a:ext cx="3931920" cy="310896"/>
          </a:xfrm>
        </p:spPr>
        <p:txBody>
          <a:bodyPr/>
          <a:lstStyle/>
          <a:p>
            <a:r>
              <a:rPr lang="en-US" dirty="0"/>
              <a:t>Electric Vehicle Market Growth (MM)</a:t>
            </a:r>
          </a:p>
        </p:txBody>
      </p:sp>
      <p:sp>
        <p:nvSpPr>
          <p:cNvPr id="5" name="Text Placeholder 4"/>
          <p:cNvSpPr>
            <a:spLocks noGrp="1"/>
          </p:cNvSpPr>
          <p:nvPr>
            <p:ph type="body" sz="quarter" idx="15"/>
          </p:nvPr>
        </p:nvSpPr>
        <p:spPr/>
        <p:txBody>
          <a:bodyPr/>
          <a:lstStyle/>
          <a:p>
            <a:r>
              <a:rPr lang="en-US" dirty="0"/>
              <a:t>Transportation Market</a:t>
            </a:r>
          </a:p>
        </p:txBody>
      </p:sp>
      <p:sp>
        <p:nvSpPr>
          <p:cNvPr id="6" name="Slide Number Placeholder 5"/>
          <p:cNvSpPr>
            <a:spLocks noGrp="1"/>
          </p:cNvSpPr>
          <p:nvPr>
            <p:ph type="sldNum" idx="12"/>
          </p:nvPr>
        </p:nvSpPr>
        <p:spPr/>
        <p:txBody>
          <a:bodyPr/>
          <a:lstStyle/>
          <a:p>
            <a:pPr algn="r"/>
            <a:fld id="{00000000-1234-1234-1234-123412341234}" type="slidenum">
              <a:rPr lang="en-US" smtClean="0"/>
              <a:pPr algn="r"/>
              <a:t>10</a:t>
            </a:fld>
            <a:endParaRPr lang="en-US" dirty="0"/>
          </a:p>
        </p:txBody>
      </p:sp>
      <p:sp>
        <p:nvSpPr>
          <p:cNvPr id="7" name="Text Placeholder 6"/>
          <p:cNvSpPr>
            <a:spLocks noGrp="1"/>
          </p:cNvSpPr>
          <p:nvPr>
            <p:ph type="body" sz="quarter" idx="13"/>
          </p:nvPr>
        </p:nvSpPr>
        <p:spPr>
          <a:xfrm>
            <a:off x="200024" y="7219950"/>
            <a:ext cx="2627582" cy="411163"/>
          </a:xfrm>
        </p:spPr>
        <p:txBody>
          <a:bodyPr/>
          <a:lstStyle/>
          <a:p>
            <a:r>
              <a:rPr lang="en-US" dirty="0"/>
              <a:t>Source: 10k, Bloomberg, Markets &amp; Markets</a:t>
            </a:r>
          </a:p>
          <a:p>
            <a:r>
              <a:rPr lang="en-US" dirty="0"/>
              <a:t>Analyst: Jacob </a:t>
            </a:r>
            <a:r>
              <a:rPr lang="en-US" dirty="0" err="1"/>
              <a:t>Hedenquist</a:t>
            </a:r>
            <a:endParaRPr lang="en-US" dirty="0"/>
          </a:p>
        </p:txBody>
      </p:sp>
      <p:sp>
        <p:nvSpPr>
          <p:cNvPr id="8" name="Text Placeholder 7"/>
          <p:cNvSpPr>
            <a:spLocks noGrp="1"/>
          </p:cNvSpPr>
          <p:nvPr>
            <p:ph type="body" sz="quarter" idx="19"/>
          </p:nvPr>
        </p:nvSpPr>
        <p:spPr/>
        <p:txBody>
          <a:bodyPr/>
          <a:lstStyle/>
          <a:p>
            <a:r>
              <a:rPr lang="en-US" dirty="0"/>
              <a:t>EV market is projected to grow at a CAGR of 21.1% from 2019 through 2030</a:t>
            </a:r>
          </a:p>
          <a:p>
            <a:r>
              <a:rPr lang="en-US" dirty="0"/>
              <a:t>2025 U.S. Government Corporate Average Fuel Economy standards are pushing automakers to develop lighter, more fuel efficient vehicles with lower emissions</a:t>
            </a:r>
          </a:p>
          <a:p>
            <a:r>
              <a:rPr lang="en-US" dirty="0"/>
              <a:t>“Our long-term mission remains unchanged establishing… $500mm of transportation revenue.” – CEO Lockard (Q3 Earnings Call)</a:t>
            </a:r>
          </a:p>
          <a:p>
            <a:r>
              <a:rPr lang="en-US" dirty="0"/>
              <a:t>PM&amp;A facilities in Rhode Island, China, and Mexico</a:t>
            </a:r>
          </a:p>
        </p:txBody>
      </p:sp>
      <p:sp>
        <p:nvSpPr>
          <p:cNvPr id="12" name="Text Placeholder 11"/>
          <p:cNvSpPr>
            <a:spLocks noGrp="1"/>
          </p:cNvSpPr>
          <p:nvPr>
            <p:ph type="body" sz="quarter" idx="24"/>
          </p:nvPr>
        </p:nvSpPr>
        <p:spPr/>
        <p:txBody>
          <a:bodyPr/>
          <a:lstStyle/>
          <a:p>
            <a:r>
              <a:rPr lang="en-US" dirty="0"/>
              <a:t>Diversification of Revenues</a:t>
            </a:r>
          </a:p>
        </p:txBody>
      </p:sp>
      <p:graphicFrame>
        <p:nvGraphicFramePr>
          <p:cNvPr id="14" name="Chart 13"/>
          <p:cNvGraphicFramePr>
            <a:graphicFrameLocks/>
          </p:cNvGraphicFramePr>
          <p:nvPr/>
        </p:nvGraphicFramePr>
        <p:xfrm>
          <a:off x="753473" y="4644499"/>
          <a:ext cx="3910996" cy="2496923"/>
        </p:xfrm>
        <a:graphic>
          <a:graphicData uri="http://schemas.openxmlformats.org/drawingml/2006/chart">
            <c:chart xmlns:c="http://schemas.openxmlformats.org/drawingml/2006/chart" xmlns:r="http://schemas.openxmlformats.org/officeDocument/2006/relationships" r:id="rId3"/>
          </a:graphicData>
        </a:graphic>
      </p:graphicFrame>
      <p:pic>
        <p:nvPicPr>
          <p:cNvPr id="15" name="Picture 14"/>
          <p:cNvPicPr>
            <a:picLocks noChangeAspect="1"/>
          </p:cNvPicPr>
          <p:nvPr/>
        </p:nvPicPr>
        <p:blipFill>
          <a:blip r:embed="rId4"/>
          <a:stretch>
            <a:fillRect/>
          </a:stretch>
        </p:blipFill>
        <p:spPr>
          <a:xfrm>
            <a:off x="5573585" y="1672210"/>
            <a:ext cx="1423005" cy="1423005"/>
          </a:xfrm>
          <a:prstGeom prst="rect">
            <a:avLst/>
          </a:prstGeom>
        </p:spPr>
      </p:pic>
      <p:pic>
        <p:nvPicPr>
          <p:cNvPr id="16" name="Picture 15"/>
          <p:cNvPicPr>
            <a:picLocks noChangeAspect="1"/>
          </p:cNvPicPr>
          <p:nvPr/>
        </p:nvPicPr>
        <p:blipFill>
          <a:blip r:embed="rId5"/>
          <a:stretch>
            <a:fillRect/>
          </a:stretch>
        </p:blipFill>
        <p:spPr>
          <a:xfrm>
            <a:off x="5503776" y="3382825"/>
            <a:ext cx="3786738" cy="499288"/>
          </a:xfrm>
          <a:prstGeom prst="rect">
            <a:avLst/>
          </a:prstGeom>
        </p:spPr>
      </p:pic>
      <p:pic>
        <p:nvPicPr>
          <p:cNvPr id="17" name="Picture 16"/>
          <p:cNvPicPr>
            <a:picLocks noChangeAspect="1"/>
          </p:cNvPicPr>
          <p:nvPr/>
        </p:nvPicPr>
        <p:blipFill>
          <a:blip r:embed="rId6"/>
          <a:stretch>
            <a:fillRect/>
          </a:stretch>
        </p:blipFill>
        <p:spPr>
          <a:xfrm>
            <a:off x="7466476" y="1793308"/>
            <a:ext cx="1824038" cy="1301907"/>
          </a:xfrm>
          <a:prstGeom prst="rect">
            <a:avLst/>
          </a:prstGeom>
        </p:spPr>
      </p:pic>
      <p:graphicFrame>
        <p:nvGraphicFramePr>
          <p:cNvPr id="18" name="Chart 17"/>
          <p:cNvGraphicFramePr>
            <a:graphicFrameLocks/>
          </p:cNvGraphicFramePr>
          <p:nvPr/>
        </p:nvGraphicFramePr>
        <p:xfrm>
          <a:off x="5398783" y="4722707"/>
          <a:ext cx="4135386" cy="2496923"/>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252389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8377E3-1B0D-41DD-BEA4-C9C6B7C82E3C}"/>
              </a:ext>
            </a:extLst>
          </p:cNvPr>
          <p:cNvSpPr>
            <a:spLocks noGrp="1"/>
          </p:cNvSpPr>
          <p:nvPr>
            <p:ph type="body" sz="quarter" idx="30"/>
          </p:nvPr>
        </p:nvSpPr>
        <p:spPr>
          <a:xfrm>
            <a:off x="851454" y="3363633"/>
            <a:ext cx="2157984" cy="1618488"/>
          </a:xfrm>
        </p:spPr>
        <p:txBody>
          <a:bodyPr/>
          <a:lstStyle/>
          <a:p>
            <a:r>
              <a:rPr lang="en-US" dirty="0"/>
              <a:t>Concentrated Revenue Base</a:t>
            </a:r>
          </a:p>
        </p:txBody>
      </p:sp>
      <p:sp>
        <p:nvSpPr>
          <p:cNvPr id="3" name="Text Placeholder 2">
            <a:extLst>
              <a:ext uri="{FF2B5EF4-FFF2-40B4-BE49-F238E27FC236}">
                <a16:creationId xmlns:a16="http://schemas.microsoft.com/office/drawing/2014/main" id="{424EEFAC-9B75-47AA-8273-D2A0199A5897}"/>
              </a:ext>
            </a:extLst>
          </p:cNvPr>
          <p:cNvSpPr>
            <a:spLocks noGrp="1"/>
          </p:cNvSpPr>
          <p:nvPr>
            <p:ph type="body" sz="quarter" idx="31"/>
          </p:nvPr>
        </p:nvSpPr>
        <p:spPr/>
        <p:txBody>
          <a:bodyPr/>
          <a:lstStyle/>
          <a:p>
            <a:r>
              <a:rPr lang="en-US" dirty="0"/>
              <a:t>Phase Out of Government Tax Credits</a:t>
            </a:r>
          </a:p>
        </p:txBody>
      </p:sp>
      <p:sp>
        <p:nvSpPr>
          <p:cNvPr id="4" name="Text Placeholder 3">
            <a:extLst>
              <a:ext uri="{FF2B5EF4-FFF2-40B4-BE49-F238E27FC236}">
                <a16:creationId xmlns:a16="http://schemas.microsoft.com/office/drawing/2014/main" id="{B038F40E-F825-4163-93B3-21B2BA702A26}"/>
              </a:ext>
            </a:extLst>
          </p:cNvPr>
          <p:cNvSpPr>
            <a:spLocks noGrp="1"/>
          </p:cNvSpPr>
          <p:nvPr>
            <p:ph type="body" sz="quarter" idx="28"/>
          </p:nvPr>
        </p:nvSpPr>
        <p:spPr/>
        <p:txBody>
          <a:bodyPr/>
          <a:lstStyle/>
          <a:p>
            <a:r>
              <a:rPr lang="en-US" dirty="0"/>
              <a:t>Operating at a Loss</a:t>
            </a:r>
          </a:p>
        </p:txBody>
      </p:sp>
      <p:sp>
        <p:nvSpPr>
          <p:cNvPr id="5" name="Text Placeholder 4">
            <a:extLst>
              <a:ext uri="{FF2B5EF4-FFF2-40B4-BE49-F238E27FC236}">
                <a16:creationId xmlns:a16="http://schemas.microsoft.com/office/drawing/2014/main" id="{255DF6D7-5783-42B6-B433-BF6C0DE583E1}"/>
              </a:ext>
            </a:extLst>
          </p:cNvPr>
          <p:cNvSpPr>
            <a:spLocks noGrp="1"/>
          </p:cNvSpPr>
          <p:nvPr>
            <p:ph type="body" sz="quarter" idx="21"/>
          </p:nvPr>
        </p:nvSpPr>
        <p:spPr>
          <a:xfrm>
            <a:off x="3240844" y="1461953"/>
            <a:ext cx="5966100" cy="1618488"/>
          </a:xfrm>
        </p:spPr>
        <p:txBody>
          <a:bodyPr/>
          <a:lstStyle/>
          <a:p>
            <a:r>
              <a:rPr lang="en-US" dirty="0"/>
              <a:t>TPIC reported a net loss per share of $0.13 during 3Q earnings</a:t>
            </a:r>
          </a:p>
        </p:txBody>
      </p:sp>
      <p:sp>
        <p:nvSpPr>
          <p:cNvPr id="6" name="Slide Number Placeholder 5">
            <a:extLst>
              <a:ext uri="{FF2B5EF4-FFF2-40B4-BE49-F238E27FC236}">
                <a16:creationId xmlns:a16="http://schemas.microsoft.com/office/drawing/2014/main" id="{D058DAAB-ABA5-4B00-A502-41CBDAD1911E}"/>
              </a:ext>
            </a:extLst>
          </p:cNvPr>
          <p:cNvSpPr>
            <a:spLocks noGrp="1"/>
          </p:cNvSpPr>
          <p:nvPr>
            <p:ph type="sldNum" idx="12"/>
          </p:nvPr>
        </p:nvSpPr>
        <p:spPr/>
        <p:txBody>
          <a:bodyPr/>
          <a:lstStyle/>
          <a:p>
            <a:pPr algn="r"/>
            <a:fld id="{00000000-1234-1234-1234-123412341234}" type="slidenum">
              <a:rPr lang="en-US" smtClean="0"/>
              <a:pPr algn="r"/>
              <a:t>11</a:t>
            </a:fld>
            <a:endParaRPr lang="en-US" dirty="0"/>
          </a:p>
        </p:txBody>
      </p:sp>
      <p:sp>
        <p:nvSpPr>
          <p:cNvPr id="7" name="Text Placeholder 6">
            <a:extLst>
              <a:ext uri="{FF2B5EF4-FFF2-40B4-BE49-F238E27FC236}">
                <a16:creationId xmlns:a16="http://schemas.microsoft.com/office/drawing/2014/main" id="{B39F1EEC-8603-47AD-ABFD-B56BC18BE490}"/>
              </a:ext>
            </a:extLst>
          </p:cNvPr>
          <p:cNvSpPr>
            <a:spLocks noGrp="1"/>
          </p:cNvSpPr>
          <p:nvPr>
            <p:ph type="body" sz="quarter" idx="13"/>
          </p:nvPr>
        </p:nvSpPr>
        <p:spPr>
          <a:xfrm>
            <a:off x="200024" y="7219950"/>
            <a:ext cx="2603466" cy="411163"/>
          </a:xfrm>
        </p:spPr>
        <p:txBody>
          <a:bodyPr/>
          <a:lstStyle/>
          <a:p>
            <a:endParaRPr lang="en-US" dirty="0"/>
          </a:p>
          <a:p>
            <a:r>
              <a:rPr lang="en-US" dirty="0"/>
              <a:t>Analyst: Carson </a:t>
            </a:r>
            <a:r>
              <a:rPr lang="en-US" dirty="0" err="1"/>
              <a:t>Seramur</a:t>
            </a:r>
            <a:r>
              <a:rPr lang="en-US" dirty="0"/>
              <a:t> &amp; Jacob </a:t>
            </a:r>
            <a:r>
              <a:rPr lang="en-US" dirty="0" err="1"/>
              <a:t>Hedenquist</a:t>
            </a:r>
            <a:endParaRPr lang="en-US" dirty="0"/>
          </a:p>
        </p:txBody>
      </p:sp>
      <p:sp>
        <p:nvSpPr>
          <p:cNvPr id="8" name="Text Placeholder 7">
            <a:extLst>
              <a:ext uri="{FF2B5EF4-FFF2-40B4-BE49-F238E27FC236}">
                <a16:creationId xmlns:a16="http://schemas.microsoft.com/office/drawing/2014/main" id="{E55620C1-D25C-4E8B-896D-3BF6CEEA94D5}"/>
              </a:ext>
            </a:extLst>
          </p:cNvPr>
          <p:cNvSpPr>
            <a:spLocks noGrp="1"/>
          </p:cNvSpPr>
          <p:nvPr>
            <p:ph type="body" sz="quarter" idx="22"/>
          </p:nvPr>
        </p:nvSpPr>
        <p:spPr>
          <a:xfrm>
            <a:off x="3240843" y="3363633"/>
            <a:ext cx="5966101" cy="1618488"/>
          </a:xfrm>
        </p:spPr>
        <p:txBody>
          <a:bodyPr/>
          <a:lstStyle/>
          <a:p>
            <a:r>
              <a:rPr lang="en-US" dirty="0"/>
              <a:t>A reduction in purchase orders or supply agreement renewals could harm business</a:t>
            </a:r>
          </a:p>
          <a:p>
            <a:r>
              <a:rPr lang="en-US" dirty="0"/>
              <a:t>GE Wind (31.7% 2018), </a:t>
            </a:r>
            <a:r>
              <a:rPr lang="en-US" dirty="0" err="1"/>
              <a:t>Vestas</a:t>
            </a:r>
            <a:r>
              <a:rPr lang="en-US" dirty="0"/>
              <a:t> (32.0%), </a:t>
            </a:r>
            <a:r>
              <a:rPr lang="en-US" dirty="0" err="1"/>
              <a:t>Nordex</a:t>
            </a:r>
            <a:r>
              <a:rPr lang="en-US" dirty="0"/>
              <a:t> (19.0%), Siemens </a:t>
            </a:r>
            <a:r>
              <a:rPr lang="en-US" dirty="0" err="1"/>
              <a:t>Gamesa</a:t>
            </a:r>
            <a:r>
              <a:rPr lang="en-US" dirty="0"/>
              <a:t> (11.2%)</a:t>
            </a:r>
          </a:p>
          <a:p>
            <a:r>
              <a:rPr lang="en-US" dirty="0"/>
              <a:t>GE Wind bought largest competitor, LM Wind Power, in 2017 and is expected to slowly phase out its purchase of TPI blades</a:t>
            </a:r>
          </a:p>
        </p:txBody>
      </p:sp>
      <p:sp>
        <p:nvSpPr>
          <p:cNvPr id="10" name="Text Placeholder 9">
            <a:extLst>
              <a:ext uri="{FF2B5EF4-FFF2-40B4-BE49-F238E27FC236}">
                <a16:creationId xmlns:a16="http://schemas.microsoft.com/office/drawing/2014/main" id="{39D77DB9-23CD-4C5B-9785-32F6251EF098}"/>
              </a:ext>
            </a:extLst>
          </p:cNvPr>
          <p:cNvSpPr>
            <a:spLocks noGrp="1"/>
          </p:cNvSpPr>
          <p:nvPr>
            <p:ph type="body" sz="quarter" idx="24"/>
          </p:nvPr>
        </p:nvSpPr>
        <p:spPr/>
        <p:txBody>
          <a:bodyPr/>
          <a:lstStyle/>
          <a:p>
            <a:r>
              <a:rPr lang="en-US" dirty="0"/>
              <a:t>Investment Risks</a:t>
            </a:r>
          </a:p>
        </p:txBody>
      </p:sp>
      <p:sp>
        <p:nvSpPr>
          <p:cNvPr id="12" name="Text Placeholder 8">
            <a:extLst>
              <a:ext uri="{FF2B5EF4-FFF2-40B4-BE49-F238E27FC236}">
                <a16:creationId xmlns:a16="http://schemas.microsoft.com/office/drawing/2014/main" id="{5068EF99-E143-403B-854F-C96AE0F1ACF7}"/>
              </a:ext>
            </a:extLst>
          </p:cNvPr>
          <p:cNvSpPr txBox="1">
            <a:spLocks/>
          </p:cNvSpPr>
          <p:nvPr/>
        </p:nvSpPr>
        <p:spPr>
          <a:xfrm>
            <a:off x="3240844" y="5265312"/>
            <a:ext cx="5966102" cy="1618488"/>
          </a:xfrm>
          <a:prstGeom prst="rect">
            <a:avLst/>
          </a:prstGeom>
          <a:ln w="12700">
            <a:solidFill>
              <a:srgbClr val="53565A"/>
            </a:solidFill>
            <a:prstDash val="dash"/>
          </a:ln>
        </p:spPr>
        <p:txBody>
          <a:bodyPr anchor="ctr"/>
          <a:lstStyle>
            <a:defPPr marR="0" lvl="0" algn="l" rtl="0">
              <a:lnSpc>
                <a:spcPct val="100000"/>
              </a:lnSpc>
              <a:spcBef>
                <a:spcPts val="0"/>
              </a:spcBef>
              <a:spcAft>
                <a:spcPts val="0"/>
              </a:spcAft>
            </a:defPPr>
            <a:lvl1pPr marL="285750" marR="0" lvl="0" indent="-285750" algn="l" rtl="0">
              <a:lnSpc>
                <a:spcPct val="100000"/>
              </a:lnSpc>
              <a:spcBef>
                <a:spcPts val="660"/>
              </a:spcBef>
              <a:spcAft>
                <a:spcPts val="660"/>
              </a:spcAft>
              <a:buClr>
                <a:srgbClr val="000000"/>
              </a:buClr>
              <a:buFont typeface="Wingdings" panose="05000000000000000000" pitchFamily="2" charset="2"/>
              <a:buChar char="§"/>
              <a:defRPr sz="1400" b="0" i="0" u="none" strike="noStrike" cap="none">
                <a:solidFill>
                  <a:srgbClr val="000000"/>
                </a:solidFill>
                <a:latin typeface="Calibri" panose="020F0502020204030204" pitchFamily="34" charset="0"/>
                <a:ea typeface="Arial"/>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Arial"/>
                <a:cs typeface="Calibri" panose="020F0502020204030204" pitchFamily="34" charset="0"/>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Arial"/>
                <a:cs typeface="Calibri" panose="020F0502020204030204" pitchFamily="34" charset="0"/>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Arial"/>
                <a:cs typeface="Calibri" panose="020F0502020204030204" pitchFamily="34" charset="0"/>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Arial"/>
                <a:cs typeface="Calibri" panose="020F0502020204030204" pitchFamily="34" charset="0"/>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dirty="0"/>
              <a:t>The Production Tax Credit for Renewable Energy (PTC) has slowly been phased out since 2015</a:t>
            </a:r>
          </a:p>
          <a:p>
            <a:r>
              <a:rPr lang="en-US" dirty="0"/>
              <a:t>The loss of tax credits will increase costs for wind far owners and therefor decrease demand for wind turbine and blade manufactures in the US</a:t>
            </a:r>
          </a:p>
        </p:txBody>
      </p:sp>
    </p:spTree>
    <p:extLst>
      <p:ext uri="{BB962C8B-B14F-4D97-AF65-F5344CB8AC3E}">
        <p14:creationId xmlns:p14="http://schemas.microsoft.com/office/powerpoint/2010/main" val="3819380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5431185" y="4252542"/>
            <a:ext cx="3931920" cy="310896"/>
          </a:xfrm>
        </p:spPr>
        <p:txBody>
          <a:bodyPr/>
          <a:lstStyle/>
          <a:p>
            <a:r>
              <a:rPr lang="en-US" dirty="0"/>
              <a:t>Start Up Costs Over Time ($MM) </a:t>
            </a:r>
          </a:p>
        </p:txBody>
      </p:sp>
      <p:sp>
        <p:nvSpPr>
          <p:cNvPr id="3" name="Text Placeholder 2"/>
          <p:cNvSpPr>
            <a:spLocks noGrp="1"/>
          </p:cNvSpPr>
          <p:nvPr>
            <p:ph type="body" sz="quarter" idx="17"/>
          </p:nvPr>
        </p:nvSpPr>
        <p:spPr/>
        <p:txBody>
          <a:bodyPr/>
          <a:lstStyle/>
          <a:p>
            <a:r>
              <a:rPr lang="en-US" dirty="0" err="1"/>
              <a:t>CapEx</a:t>
            </a:r>
            <a:r>
              <a:rPr lang="en-US" dirty="0"/>
              <a:t> Over Time ($MM)</a:t>
            </a:r>
          </a:p>
        </p:txBody>
      </p:sp>
      <p:sp>
        <p:nvSpPr>
          <p:cNvPr id="4" name="Text Placeholder 3"/>
          <p:cNvSpPr>
            <a:spLocks noGrp="1"/>
          </p:cNvSpPr>
          <p:nvPr>
            <p:ph type="body" sz="quarter" idx="18"/>
          </p:nvPr>
        </p:nvSpPr>
        <p:spPr>
          <a:xfrm>
            <a:off x="722026" y="4255075"/>
            <a:ext cx="3931920" cy="310896"/>
          </a:xfrm>
        </p:spPr>
        <p:txBody>
          <a:bodyPr/>
          <a:lstStyle/>
          <a:p>
            <a:r>
              <a:rPr lang="en-US" dirty="0"/>
              <a:t>Mitigation</a:t>
            </a:r>
          </a:p>
        </p:txBody>
      </p:sp>
      <p:sp>
        <p:nvSpPr>
          <p:cNvPr id="5" name="Text Placeholder 4"/>
          <p:cNvSpPr>
            <a:spLocks noGrp="1"/>
          </p:cNvSpPr>
          <p:nvPr>
            <p:ph type="body" sz="quarter" idx="15"/>
          </p:nvPr>
        </p:nvSpPr>
        <p:spPr/>
        <p:txBody>
          <a:bodyPr/>
          <a:lstStyle/>
          <a:p>
            <a:r>
              <a:rPr lang="en-US" dirty="0"/>
              <a:t>Risk</a:t>
            </a:r>
          </a:p>
        </p:txBody>
      </p:sp>
      <p:sp>
        <p:nvSpPr>
          <p:cNvPr id="6" name="Slide Number Placeholder 5"/>
          <p:cNvSpPr>
            <a:spLocks noGrp="1"/>
          </p:cNvSpPr>
          <p:nvPr>
            <p:ph type="sldNum" idx="12"/>
          </p:nvPr>
        </p:nvSpPr>
        <p:spPr/>
        <p:txBody>
          <a:bodyPr/>
          <a:lstStyle/>
          <a:p>
            <a:pPr algn="r"/>
            <a:fld id="{00000000-1234-1234-1234-123412341234}" type="slidenum">
              <a:rPr lang="en-US" smtClean="0"/>
              <a:pPr algn="r"/>
              <a:t>12</a:t>
            </a:fld>
            <a:endParaRPr lang="en-US" dirty="0"/>
          </a:p>
        </p:txBody>
      </p:sp>
      <p:sp>
        <p:nvSpPr>
          <p:cNvPr id="7" name="Text Placeholder 6"/>
          <p:cNvSpPr>
            <a:spLocks noGrp="1"/>
          </p:cNvSpPr>
          <p:nvPr>
            <p:ph type="body" sz="quarter" idx="13"/>
          </p:nvPr>
        </p:nvSpPr>
        <p:spPr/>
        <p:txBody>
          <a:bodyPr/>
          <a:lstStyle/>
          <a:p>
            <a:r>
              <a:rPr lang="en-US" dirty="0"/>
              <a:t>Source: Bloomberg, </a:t>
            </a:r>
            <a:r>
              <a:rPr lang="en-US" dirty="0" err="1"/>
              <a:t>CapitaliQ</a:t>
            </a:r>
            <a:endParaRPr lang="en-US" dirty="0"/>
          </a:p>
          <a:p>
            <a:r>
              <a:rPr lang="en-US" dirty="0"/>
              <a:t>Analyst: Carson Seramur</a:t>
            </a:r>
          </a:p>
        </p:txBody>
      </p:sp>
      <p:sp>
        <p:nvSpPr>
          <p:cNvPr id="8" name="Text Placeholder 7"/>
          <p:cNvSpPr>
            <a:spLocks noGrp="1"/>
          </p:cNvSpPr>
          <p:nvPr>
            <p:ph type="body" sz="quarter" idx="19"/>
          </p:nvPr>
        </p:nvSpPr>
        <p:spPr/>
        <p:txBody>
          <a:bodyPr/>
          <a:lstStyle/>
          <a:p>
            <a:r>
              <a:rPr lang="en-US" dirty="0"/>
              <a:t>TPIC reported a loss in Q3 2019</a:t>
            </a:r>
          </a:p>
          <a:p>
            <a:endParaRPr lang="en-US" dirty="0"/>
          </a:p>
          <a:p>
            <a:r>
              <a:rPr lang="en-US" dirty="0"/>
              <a:t>EPS of ($0.13) per share</a:t>
            </a:r>
          </a:p>
          <a:p>
            <a:pPr marL="0" indent="0">
              <a:buNone/>
            </a:pPr>
            <a:endParaRPr lang="en-US" dirty="0"/>
          </a:p>
          <a:p>
            <a:r>
              <a:rPr lang="en-US" dirty="0"/>
              <a:t>TPIC attributes operating at a loss due to significant start up costs &amp; a significant one-time income tax provision ($18mm)</a:t>
            </a:r>
          </a:p>
          <a:p>
            <a:endParaRPr lang="en-US" dirty="0"/>
          </a:p>
          <a:p>
            <a:r>
              <a:rPr lang="en-US" dirty="0"/>
              <a:t>Majority of start up &amp; transition Costs related to growth (85%) </a:t>
            </a:r>
          </a:p>
          <a:p>
            <a:endParaRPr lang="en-US" dirty="0"/>
          </a:p>
          <a:p>
            <a:endParaRPr lang="en-US" dirty="0"/>
          </a:p>
          <a:p>
            <a:endParaRPr lang="en-US" dirty="0"/>
          </a:p>
          <a:p>
            <a:endParaRPr lang="en-US" dirty="0"/>
          </a:p>
          <a:p>
            <a:endParaRPr lang="en-US" dirty="0"/>
          </a:p>
        </p:txBody>
      </p:sp>
      <p:sp>
        <p:nvSpPr>
          <p:cNvPr id="9" name="Text Placeholder 8"/>
          <p:cNvSpPr>
            <a:spLocks noGrp="1"/>
          </p:cNvSpPr>
          <p:nvPr>
            <p:ph type="body" sz="quarter" idx="20"/>
          </p:nvPr>
        </p:nvSpPr>
        <p:spPr>
          <a:xfrm>
            <a:off x="763331" y="4565971"/>
            <a:ext cx="3911600" cy="2590620"/>
          </a:xfrm>
        </p:spPr>
        <p:txBody>
          <a:bodyPr/>
          <a:lstStyle/>
          <a:p>
            <a:r>
              <a:rPr lang="en-US" dirty="0"/>
              <a:t>TPIC still maintains strong operational growth (Adj. EBITDA up 57%)</a:t>
            </a:r>
          </a:p>
          <a:p>
            <a:endParaRPr lang="en-US" dirty="0"/>
          </a:p>
          <a:p>
            <a:r>
              <a:rPr lang="en-US" dirty="0"/>
              <a:t>Start up costs expected to flatline or decrease as infrastructure is put into place</a:t>
            </a:r>
          </a:p>
          <a:p>
            <a:pPr marL="0" indent="0">
              <a:buNone/>
            </a:pPr>
            <a:endParaRPr lang="en-US" dirty="0"/>
          </a:p>
          <a:p>
            <a:r>
              <a:rPr lang="en-US" dirty="0"/>
              <a:t>Business remains strong fundamentally with all previous headwinds priced into stock</a:t>
            </a:r>
          </a:p>
          <a:p>
            <a:pPr marL="0" indent="0">
              <a:buNone/>
            </a:pPr>
            <a:endParaRPr lang="en-US" dirty="0"/>
          </a:p>
          <a:p>
            <a:r>
              <a:rPr lang="en-US" dirty="0"/>
              <a:t>Street still bullish on TPI Composites: 90% of covering analysts list the holding as an outperform/buy</a:t>
            </a:r>
          </a:p>
        </p:txBody>
      </p:sp>
      <p:sp>
        <p:nvSpPr>
          <p:cNvPr id="12" name="Text Placeholder 11"/>
          <p:cNvSpPr>
            <a:spLocks noGrp="1"/>
          </p:cNvSpPr>
          <p:nvPr>
            <p:ph type="body" sz="quarter" idx="24"/>
          </p:nvPr>
        </p:nvSpPr>
        <p:spPr/>
        <p:txBody>
          <a:bodyPr/>
          <a:lstStyle/>
          <a:p>
            <a:r>
              <a:rPr lang="en-US" dirty="0"/>
              <a:t>Operating at a Loss</a:t>
            </a:r>
          </a:p>
        </p:txBody>
      </p:sp>
      <p:graphicFrame>
        <p:nvGraphicFramePr>
          <p:cNvPr id="15" name="Chart 14"/>
          <p:cNvGraphicFramePr/>
          <p:nvPr/>
        </p:nvGraphicFramePr>
        <p:xfrm>
          <a:off x="5431185" y="1606638"/>
          <a:ext cx="3990870" cy="263212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a:extLst>
              <a:ext uri="{FF2B5EF4-FFF2-40B4-BE49-F238E27FC236}">
                <a16:creationId xmlns:a16="http://schemas.microsoft.com/office/drawing/2014/main" id="{7CCCBAE4-E3D7-FF4A-8964-3A0E759A81CA}"/>
              </a:ext>
            </a:extLst>
          </p:cNvPr>
          <p:cNvGraphicFramePr/>
          <p:nvPr/>
        </p:nvGraphicFramePr>
        <p:xfrm>
          <a:off x="5372235" y="4549655"/>
          <a:ext cx="3990870" cy="26699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9029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5431185" y="4250795"/>
            <a:ext cx="3931920" cy="310896"/>
          </a:xfrm>
        </p:spPr>
        <p:txBody>
          <a:bodyPr/>
          <a:lstStyle/>
          <a:p>
            <a:r>
              <a:rPr lang="en-US" dirty="0"/>
              <a:t>Mitigation</a:t>
            </a:r>
          </a:p>
        </p:txBody>
      </p:sp>
      <p:sp>
        <p:nvSpPr>
          <p:cNvPr id="3" name="Text Placeholder 2"/>
          <p:cNvSpPr>
            <a:spLocks noGrp="1"/>
          </p:cNvSpPr>
          <p:nvPr>
            <p:ph type="body" sz="quarter" idx="17"/>
          </p:nvPr>
        </p:nvSpPr>
        <p:spPr/>
        <p:txBody>
          <a:bodyPr/>
          <a:lstStyle/>
          <a:p>
            <a:r>
              <a:rPr lang="en-US" dirty="0"/>
              <a:t>Revenue Breakdown in Context</a:t>
            </a:r>
          </a:p>
        </p:txBody>
      </p:sp>
      <p:sp>
        <p:nvSpPr>
          <p:cNvPr id="4" name="Text Placeholder 3"/>
          <p:cNvSpPr>
            <a:spLocks noGrp="1"/>
          </p:cNvSpPr>
          <p:nvPr>
            <p:ph type="body" sz="quarter" idx="18"/>
          </p:nvPr>
        </p:nvSpPr>
        <p:spPr>
          <a:xfrm>
            <a:off x="743011" y="4255075"/>
            <a:ext cx="3931920" cy="310896"/>
          </a:xfrm>
        </p:spPr>
        <p:txBody>
          <a:bodyPr/>
          <a:lstStyle/>
          <a:p>
            <a:r>
              <a:rPr lang="en-US" dirty="0"/>
              <a:t>Revenue Percentage by Customer</a:t>
            </a:r>
          </a:p>
        </p:txBody>
      </p:sp>
      <p:sp>
        <p:nvSpPr>
          <p:cNvPr id="5" name="Text Placeholder 4"/>
          <p:cNvSpPr>
            <a:spLocks noGrp="1"/>
          </p:cNvSpPr>
          <p:nvPr>
            <p:ph type="body" sz="quarter" idx="15"/>
          </p:nvPr>
        </p:nvSpPr>
        <p:spPr>
          <a:xfrm>
            <a:off x="743011" y="1281959"/>
            <a:ext cx="3931920" cy="310896"/>
          </a:xfrm>
        </p:spPr>
        <p:txBody>
          <a:bodyPr/>
          <a:lstStyle/>
          <a:p>
            <a:r>
              <a:rPr lang="en-US" dirty="0"/>
              <a:t>Revenue Breakdown by Customer</a:t>
            </a:r>
          </a:p>
        </p:txBody>
      </p:sp>
      <p:sp>
        <p:nvSpPr>
          <p:cNvPr id="6" name="Slide Number Placeholder 5"/>
          <p:cNvSpPr>
            <a:spLocks noGrp="1"/>
          </p:cNvSpPr>
          <p:nvPr>
            <p:ph type="sldNum" idx="12"/>
          </p:nvPr>
        </p:nvSpPr>
        <p:spPr/>
        <p:txBody>
          <a:bodyPr/>
          <a:lstStyle/>
          <a:p>
            <a:pPr algn="r"/>
            <a:fld id="{00000000-1234-1234-1234-123412341234}" type="slidenum">
              <a:rPr lang="en-US" smtClean="0"/>
              <a:pPr algn="r"/>
              <a:t>13</a:t>
            </a:fld>
            <a:endParaRPr lang="en-US" dirty="0"/>
          </a:p>
        </p:txBody>
      </p:sp>
      <p:sp>
        <p:nvSpPr>
          <p:cNvPr id="7" name="Text Placeholder 6"/>
          <p:cNvSpPr>
            <a:spLocks noGrp="1"/>
          </p:cNvSpPr>
          <p:nvPr>
            <p:ph type="body" sz="quarter" idx="13"/>
          </p:nvPr>
        </p:nvSpPr>
        <p:spPr/>
        <p:txBody>
          <a:bodyPr/>
          <a:lstStyle/>
          <a:p>
            <a:r>
              <a:rPr lang="en-US" dirty="0"/>
              <a:t>Source: 10K, </a:t>
            </a:r>
            <a:r>
              <a:rPr lang="en-US" dirty="0" err="1"/>
              <a:t>WoodMac</a:t>
            </a:r>
            <a:r>
              <a:rPr lang="en-US" dirty="0"/>
              <a:t> </a:t>
            </a:r>
          </a:p>
          <a:p>
            <a:r>
              <a:rPr lang="en-US" dirty="0"/>
              <a:t>Ana: Jacob </a:t>
            </a:r>
            <a:r>
              <a:rPr lang="en-US" dirty="0" err="1"/>
              <a:t>Hedenquist</a:t>
            </a:r>
            <a:endParaRPr lang="en-US" dirty="0"/>
          </a:p>
        </p:txBody>
      </p:sp>
      <p:sp>
        <p:nvSpPr>
          <p:cNvPr id="10" name="Text Placeholder 9"/>
          <p:cNvSpPr>
            <a:spLocks noGrp="1"/>
          </p:cNvSpPr>
          <p:nvPr>
            <p:ph type="body" sz="quarter" idx="21"/>
          </p:nvPr>
        </p:nvSpPr>
        <p:spPr/>
        <p:txBody>
          <a:bodyPr/>
          <a:lstStyle/>
          <a:p>
            <a:r>
              <a:rPr lang="en-US" dirty="0"/>
              <a:t>GE did not extend Turkey or China supply agreements which expired at end of 2017</a:t>
            </a:r>
          </a:p>
          <a:p>
            <a:r>
              <a:rPr lang="en-US" dirty="0"/>
              <a:t>GE extended Mexico contract through 2022 and increased lines under contract to 5 per year</a:t>
            </a:r>
          </a:p>
          <a:p>
            <a:r>
              <a:rPr lang="en-US" dirty="0"/>
              <a:t>GE transitioned to a larger blade model in Iowa plant in early 2019 and eliminated the termination option</a:t>
            </a:r>
          </a:p>
          <a:p>
            <a:r>
              <a:rPr lang="en-US" dirty="0"/>
              <a:t>TPIC’s average GE revenue growth rate since 2017 is negative 5.95% compared to all other customers at positive 45.57%</a:t>
            </a:r>
          </a:p>
        </p:txBody>
      </p:sp>
      <p:sp>
        <p:nvSpPr>
          <p:cNvPr id="11" name="Text Placeholder 10"/>
          <p:cNvSpPr>
            <a:spLocks noGrp="1"/>
          </p:cNvSpPr>
          <p:nvPr>
            <p:ph type="body" sz="quarter" idx="22"/>
          </p:nvPr>
        </p:nvSpPr>
        <p:spPr/>
        <p:txBody>
          <a:bodyPr/>
          <a:lstStyle/>
          <a:p>
            <a:r>
              <a:rPr lang="en-US" dirty="0"/>
              <a:t>TPI customers represent 54% of global onshore wind energy market, 90% of the market excluding china, and 99.8% of US onshore market</a:t>
            </a:r>
          </a:p>
          <a:p>
            <a:r>
              <a:rPr lang="en-US" dirty="0"/>
              <a:t>59% of all blades are outsourced, up from 38% in 2009</a:t>
            </a:r>
          </a:p>
          <a:p>
            <a:r>
              <a:rPr lang="en-US" dirty="0"/>
              <a:t>34% of blades were over 60 meters in 2018, expected to grow to 87% in 2022</a:t>
            </a:r>
          </a:p>
        </p:txBody>
      </p:sp>
      <p:sp>
        <p:nvSpPr>
          <p:cNvPr id="12" name="Text Placeholder 11"/>
          <p:cNvSpPr>
            <a:spLocks noGrp="1"/>
          </p:cNvSpPr>
          <p:nvPr>
            <p:ph type="body" sz="quarter" idx="24"/>
          </p:nvPr>
        </p:nvSpPr>
        <p:spPr/>
        <p:txBody>
          <a:bodyPr/>
          <a:lstStyle/>
          <a:p>
            <a:r>
              <a:rPr lang="en-US" dirty="0"/>
              <a:t>Concentrated Revenue Base</a:t>
            </a:r>
          </a:p>
        </p:txBody>
      </p:sp>
      <p:graphicFrame>
        <p:nvGraphicFramePr>
          <p:cNvPr id="13" name="Chart 12"/>
          <p:cNvGraphicFramePr>
            <a:graphicFrameLocks/>
          </p:cNvGraphicFramePr>
          <p:nvPr>
            <p:extLst>
              <p:ext uri="{D42A27DB-BD31-4B8C-83A1-F6EECF244321}">
                <p14:modId xmlns:p14="http://schemas.microsoft.com/office/powerpoint/2010/main" val="1845560225"/>
              </p:ext>
            </p:extLst>
          </p:nvPr>
        </p:nvGraphicFramePr>
        <p:xfrm>
          <a:off x="513013" y="1490773"/>
          <a:ext cx="4538155" cy="30588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a:graphicFrameLocks/>
          </p:cNvGraphicFramePr>
          <p:nvPr/>
        </p:nvGraphicFramePr>
        <p:xfrm>
          <a:off x="692289" y="4746740"/>
          <a:ext cx="4179601" cy="24120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94944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5431185" y="4250795"/>
            <a:ext cx="3931920" cy="310896"/>
          </a:xfrm>
        </p:spPr>
        <p:txBody>
          <a:bodyPr/>
          <a:lstStyle/>
          <a:p>
            <a:r>
              <a:rPr lang="en-US" dirty="0"/>
              <a:t>U.S. Tax Credits vs. LCOE</a:t>
            </a:r>
          </a:p>
        </p:txBody>
      </p:sp>
      <p:sp>
        <p:nvSpPr>
          <p:cNvPr id="3" name="Text Placeholder 2"/>
          <p:cNvSpPr>
            <a:spLocks noGrp="1"/>
          </p:cNvSpPr>
          <p:nvPr>
            <p:ph type="body" sz="quarter" idx="17"/>
          </p:nvPr>
        </p:nvSpPr>
        <p:spPr/>
        <p:txBody>
          <a:bodyPr/>
          <a:lstStyle/>
          <a:p>
            <a:r>
              <a:rPr lang="en-US" dirty="0"/>
              <a:t>Enforced Moat for Incumbents</a:t>
            </a:r>
          </a:p>
        </p:txBody>
      </p:sp>
      <p:sp>
        <p:nvSpPr>
          <p:cNvPr id="4" name="Text Placeholder 3"/>
          <p:cNvSpPr>
            <a:spLocks noGrp="1"/>
          </p:cNvSpPr>
          <p:nvPr>
            <p:ph type="body" sz="quarter" idx="18"/>
          </p:nvPr>
        </p:nvSpPr>
        <p:spPr/>
        <p:txBody>
          <a:bodyPr/>
          <a:lstStyle/>
          <a:p>
            <a:r>
              <a:rPr lang="en-US" dirty="0"/>
              <a:t> U.S. Tax Credits vs. Wind Capacity</a:t>
            </a:r>
          </a:p>
        </p:txBody>
      </p:sp>
      <p:sp>
        <p:nvSpPr>
          <p:cNvPr id="5" name="Text Placeholder 4"/>
          <p:cNvSpPr>
            <a:spLocks noGrp="1"/>
          </p:cNvSpPr>
          <p:nvPr>
            <p:ph type="body" sz="quarter" idx="15"/>
          </p:nvPr>
        </p:nvSpPr>
        <p:spPr>
          <a:xfrm>
            <a:off x="743011" y="1285068"/>
            <a:ext cx="3931920" cy="310896"/>
          </a:xfrm>
        </p:spPr>
        <p:txBody>
          <a:bodyPr/>
          <a:lstStyle/>
          <a:p>
            <a:r>
              <a:rPr lang="en-US" dirty="0"/>
              <a:t>The End of Tax Incentives</a:t>
            </a:r>
          </a:p>
        </p:txBody>
      </p:sp>
      <p:sp>
        <p:nvSpPr>
          <p:cNvPr id="6" name="Slide Number Placeholder 5"/>
          <p:cNvSpPr>
            <a:spLocks noGrp="1"/>
          </p:cNvSpPr>
          <p:nvPr>
            <p:ph type="sldNum" idx="12"/>
          </p:nvPr>
        </p:nvSpPr>
        <p:spPr/>
        <p:txBody>
          <a:bodyPr/>
          <a:lstStyle/>
          <a:p>
            <a:pPr algn="r"/>
            <a:fld id="{00000000-1234-1234-1234-123412341234}" type="slidenum">
              <a:rPr lang="en-US" smtClean="0"/>
              <a:pPr algn="r"/>
              <a:t>14</a:t>
            </a:fld>
            <a:endParaRPr lang="en-US" dirty="0"/>
          </a:p>
        </p:txBody>
      </p:sp>
      <p:sp>
        <p:nvSpPr>
          <p:cNvPr id="7" name="Text Placeholder 6"/>
          <p:cNvSpPr>
            <a:spLocks noGrp="1"/>
          </p:cNvSpPr>
          <p:nvPr>
            <p:ph type="body" sz="quarter" idx="13"/>
          </p:nvPr>
        </p:nvSpPr>
        <p:spPr/>
        <p:txBody>
          <a:bodyPr/>
          <a:lstStyle/>
          <a:p>
            <a:r>
              <a:rPr lang="en-US" dirty="0"/>
              <a:t>Source: 10k, </a:t>
            </a:r>
            <a:r>
              <a:rPr lang="en-US" dirty="0" err="1"/>
              <a:t>Novoco</a:t>
            </a:r>
            <a:r>
              <a:rPr lang="en-US" dirty="0"/>
              <a:t>, Lazard</a:t>
            </a:r>
          </a:p>
          <a:p>
            <a:r>
              <a:rPr lang="en-US" dirty="0"/>
              <a:t>Analyst: Jacob </a:t>
            </a:r>
            <a:r>
              <a:rPr lang="en-US" dirty="0" err="1"/>
              <a:t>Hedenquist</a:t>
            </a:r>
            <a:endParaRPr lang="en-US" dirty="0"/>
          </a:p>
        </p:txBody>
      </p:sp>
      <p:sp>
        <p:nvSpPr>
          <p:cNvPr id="8" name="Text Placeholder 7"/>
          <p:cNvSpPr>
            <a:spLocks noGrp="1"/>
          </p:cNvSpPr>
          <p:nvPr>
            <p:ph type="body" sz="quarter" idx="19"/>
          </p:nvPr>
        </p:nvSpPr>
        <p:spPr/>
        <p:txBody>
          <a:bodyPr/>
          <a:lstStyle/>
          <a:p>
            <a:r>
              <a:rPr lang="en-US" dirty="0"/>
              <a:t>PTC provided wind farm owners with 10-year tax credits of roughly </a:t>
            </a:r>
            <a:r>
              <a:rPr lang="en-US"/>
              <a:t>$24/</a:t>
            </a:r>
            <a:r>
              <a:rPr lang="en-US" dirty="0"/>
              <a:t>MWh</a:t>
            </a:r>
          </a:p>
          <a:p>
            <a:r>
              <a:rPr lang="en-US" dirty="0"/>
              <a:t>In 2015, Congress set in motion a plan to phase out these tax credits over a 5 year horizon</a:t>
            </a:r>
          </a:p>
          <a:p>
            <a:r>
              <a:rPr lang="en-US" dirty="0"/>
              <a:t>It is expected that costs will rise for wind energy producers, and therefor decrease demand for turbine and blade manufacturers</a:t>
            </a:r>
          </a:p>
          <a:p>
            <a:r>
              <a:rPr lang="en-US" dirty="0"/>
              <a:t>Most international countries TPI does business in have already moved away from tax credits</a:t>
            </a:r>
          </a:p>
          <a:p>
            <a:endParaRPr lang="en-US" dirty="0"/>
          </a:p>
        </p:txBody>
      </p:sp>
      <p:sp>
        <p:nvSpPr>
          <p:cNvPr id="11" name="Text Placeholder 10"/>
          <p:cNvSpPr>
            <a:spLocks noGrp="1"/>
          </p:cNvSpPr>
          <p:nvPr>
            <p:ph type="body" sz="quarter" idx="22"/>
          </p:nvPr>
        </p:nvSpPr>
        <p:spPr/>
        <p:txBody>
          <a:bodyPr/>
          <a:lstStyle/>
          <a:p>
            <a:r>
              <a:rPr lang="en-US" dirty="0"/>
              <a:t>As large incumbents are already selling big volumes worldwide, the phase out of PTC is expected to disproportionally hurt smaller players furthering TPI’s economic moat</a:t>
            </a:r>
          </a:p>
          <a:p>
            <a:r>
              <a:rPr lang="en-US" dirty="0"/>
              <a:t>The multi-year PTC phase-out has given the market unprecedented visibility, breaking from its historic pattern of short term expirations and renewals</a:t>
            </a:r>
          </a:p>
          <a:p>
            <a:r>
              <a:rPr lang="en-US" dirty="0"/>
              <a:t>Internationally, countries like China, Mexico, EU players, Turkey, have declared minimum renewable energy requirements </a:t>
            </a:r>
          </a:p>
        </p:txBody>
      </p:sp>
      <p:sp>
        <p:nvSpPr>
          <p:cNvPr id="12" name="Text Placeholder 11"/>
          <p:cNvSpPr>
            <a:spLocks noGrp="1"/>
          </p:cNvSpPr>
          <p:nvPr>
            <p:ph type="body" sz="quarter" idx="24"/>
          </p:nvPr>
        </p:nvSpPr>
        <p:spPr/>
        <p:txBody>
          <a:bodyPr/>
          <a:lstStyle/>
          <a:p>
            <a:r>
              <a:rPr lang="en-US" dirty="0"/>
              <a:t>Phase Out of Government Tax Credits</a:t>
            </a:r>
          </a:p>
        </p:txBody>
      </p:sp>
      <p:graphicFrame>
        <p:nvGraphicFramePr>
          <p:cNvPr id="16" name="Chart 15">
            <a:extLst>
              <a:ext uri="{FF2B5EF4-FFF2-40B4-BE49-F238E27FC236}">
                <a16:creationId xmlns:a16="http://schemas.microsoft.com/office/drawing/2014/main" id="{2BC11B2D-5AF7-4ED4-B72C-A9C14BBA3FBF}"/>
              </a:ext>
            </a:extLst>
          </p:cNvPr>
          <p:cNvGraphicFramePr>
            <a:graphicFrameLocks/>
          </p:cNvGraphicFramePr>
          <p:nvPr/>
        </p:nvGraphicFramePr>
        <p:xfrm>
          <a:off x="797563" y="4596584"/>
          <a:ext cx="3803015" cy="26230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a:graphicFrameLocks/>
          </p:cNvGraphicFramePr>
          <p:nvPr/>
        </p:nvGraphicFramePr>
        <p:xfrm>
          <a:off x="5431185" y="4596584"/>
          <a:ext cx="3833839" cy="25132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21950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Chart 27">
            <a:extLst>
              <a:ext uri="{FF2B5EF4-FFF2-40B4-BE49-F238E27FC236}">
                <a16:creationId xmlns:a16="http://schemas.microsoft.com/office/drawing/2014/main" id="{944CDA61-4D34-AE43-B3EA-A57C8A78F4DA}"/>
              </a:ext>
            </a:extLst>
          </p:cNvPr>
          <p:cNvGraphicFramePr>
            <a:graphicFrameLocks/>
          </p:cNvGraphicFramePr>
          <p:nvPr/>
        </p:nvGraphicFramePr>
        <p:xfrm>
          <a:off x="722026" y="4558238"/>
          <a:ext cx="4078574" cy="252297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7" name="Chart 26">
            <a:extLst>
              <a:ext uri="{FF2B5EF4-FFF2-40B4-BE49-F238E27FC236}">
                <a16:creationId xmlns:a16="http://schemas.microsoft.com/office/drawing/2014/main" id="{E6169185-D262-DE46-A268-892164E9615C}"/>
              </a:ext>
            </a:extLst>
          </p:cNvPr>
          <p:cNvGraphicFramePr>
            <a:graphicFrameLocks/>
          </p:cNvGraphicFramePr>
          <p:nvPr/>
        </p:nvGraphicFramePr>
        <p:xfrm>
          <a:off x="5431185" y="4691766"/>
          <a:ext cx="3931920" cy="23894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Chart 23">
            <a:extLst>
              <a:ext uri="{FF2B5EF4-FFF2-40B4-BE49-F238E27FC236}">
                <a16:creationId xmlns:a16="http://schemas.microsoft.com/office/drawing/2014/main" id="{4D56F1C3-4759-6B45-B45D-220A3B5336A1}"/>
              </a:ext>
            </a:extLst>
          </p:cNvPr>
          <p:cNvGraphicFramePr>
            <a:graphicFrameLocks/>
          </p:cNvGraphicFramePr>
          <p:nvPr/>
        </p:nvGraphicFramePr>
        <p:xfrm>
          <a:off x="695295" y="1729374"/>
          <a:ext cx="4078574" cy="238944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Chart 24">
            <a:extLst>
              <a:ext uri="{FF2B5EF4-FFF2-40B4-BE49-F238E27FC236}">
                <a16:creationId xmlns:a16="http://schemas.microsoft.com/office/drawing/2014/main" id="{E4A8F952-E03A-8C40-9C4C-0DCAD1EDCA1E}"/>
              </a:ext>
            </a:extLst>
          </p:cNvPr>
          <p:cNvGraphicFramePr>
            <a:graphicFrameLocks/>
          </p:cNvGraphicFramePr>
          <p:nvPr/>
        </p:nvGraphicFramePr>
        <p:xfrm>
          <a:off x="5431185" y="1729376"/>
          <a:ext cx="4078574" cy="2389444"/>
        </p:xfrm>
        <a:graphic>
          <a:graphicData uri="http://schemas.openxmlformats.org/drawingml/2006/chart">
            <c:chart xmlns:c="http://schemas.openxmlformats.org/drawingml/2006/chart" xmlns:r="http://schemas.openxmlformats.org/officeDocument/2006/relationships" r:id="rId5"/>
          </a:graphicData>
        </a:graphic>
      </p:graphicFrame>
      <p:sp>
        <p:nvSpPr>
          <p:cNvPr id="2" name="Text Placeholder 1">
            <a:extLst>
              <a:ext uri="{FF2B5EF4-FFF2-40B4-BE49-F238E27FC236}">
                <a16:creationId xmlns:a16="http://schemas.microsoft.com/office/drawing/2014/main" id="{7A55D4E8-28C3-4032-A3EF-FA0D17B05859}"/>
              </a:ext>
            </a:extLst>
          </p:cNvPr>
          <p:cNvSpPr>
            <a:spLocks noGrp="1"/>
          </p:cNvSpPr>
          <p:nvPr>
            <p:ph type="body" sz="quarter" idx="16"/>
          </p:nvPr>
        </p:nvSpPr>
        <p:spPr>
          <a:xfrm>
            <a:off x="5431185" y="4255075"/>
            <a:ext cx="3931920" cy="310896"/>
          </a:xfrm>
        </p:spPr>
        <p:txBody>
          <a:bodyPr/>
          <a:lstStyle/>
          <a:p>
            <a:r>
              <a:rPr lang="en-US" dirty="0"/>
              <a:t>EV/Revenue</a:t>
            </a:r>
          </a:p>
        </p:txBody>
      </p:sp>
      <p:sp>
        <p:nvSpPr>
          <p:cNvPr id="3" name="Text Placeholder 2">
            <a:extLst>
              <a:ext uri="{FF2B5EF4-FFF2-40B4-BE49-F238E27FC236}">
                <a16:creationId xmlns:a16="http://schemas.microsoft.com/office/drawing/2014/main" id="{E5CA3802-CFBE-44A2-9E51-781D45A6CDE0}"/>
              </a:ext>
            </a:extLst>
          </p:cNvPr>
          <p:cNvSpPr>
            <a:spLocks noGrp="1"/>
          </p:cNvSpPr>
          <p:nvPr>
            <p:ph type="body" sz="quarter" idx="17"/>
          </p:nvPr>
        </p:nvSpPr>
        <p:spPr>
          <a:xfrm>
            <a:off x="5431185" y="1289958"/>
            <a:ext cx="3931920" cy="310896"/>
          </a:xfrm>
        </p:spPr>
        <p:txBody>
          <a:bodyPr/>
          <a:lstStyle/>
          <a:p>
            <a:r>
              <a:rPr lang="en-US" dirty="0"/>
              <a:t>EV/EBITDA</a:t>
            </a:r>
          </a:p>
        </p:txBody>
      </p:sp>
      <p:sp>
        <p:nvSpPr>
          <p:cNvPr id="4" name="Text Placeholder 3">
            <a:extLst>
              <a:ext uri="{FF2B5EF4-FFF2-40B4-BE49-F238E27FC236}">
                <a16:creationId xmlns:a16="http://schemas.microsoft.com/office/drawing/2014/main" id="{5F85CF5C-4400-450F-8718-5DDF93783CA7}"/>
              </a:ext>
            </a:extLst>
          </p:cNvPr>
          <p:cNvSpPr>
            <a:spLocks noGrp="1"/>
          </p:cNvSpPr>
          <p:nvPr>
            <p:ph type="body" sz="quarter" idx="18"/>
          </p:nvPr>
        </p:nvSpPr>
        <p:spPr/>
        <p:txBody>
          <a:bodyPr/>
          <a:lstStyle/>
          <a:p>
            <a:r>
              <a:rPr lang="en-US" dirty="0"/>
              <a:t>Current P/E</a:t>
            </a:r>
          </a:p>
        </p:txBody>
      </p:sp>
      <p:sp>
        <p:nvSpPr>
          <p:cNvPr id="5" name="Text Placeholder 4">
            <a:extLst>
              <a:ext uri="{FF2B5EF4-FFF2-40B4-BE49-F238E27FC236}">
                <a16:creationId xmlns:a16="http://schemas.microsoft.com/office/drawing/2014/main" id="{726928FB-8FB7-4F86-868D-0277FD2EE345}"/>
              </a:ext>
            </a:extLst>
          </p:cNvPr>
          <p:cNvSpPr>
            <a:spLocks noGrp="1"/>
          </p:cNvSpPr>
          <p:nvPr>
            <p:ph type="body" sz="quarter" idx="15"/>
          </p:nvPr>
        </p:nvSpPr>
        <p:spPr>
          <a:xfrm>
            <a:off x="742539" y="1289958"/>
            <a:ext cx="3931920" cy="310896"/>
          </a:xfrm>
        </p:spPr>
        <p:txBody>
          <a:bodyPr/>
          <a:lstStyle/>
          <a:p>
            <a:r>
              <a:rPr lang="en-US" dirty="0"/>
              <a:t>Forward P/E</a:t>
            </a:r>
          </a:p>
        </p:txBody>
      </p:sp>
      <p:sp>
        <p:nvSpPr>
          <p:cNvPr id="6" name="Slide Number Placeholder 5">
            <a:extLst>
              <a:ext uri="{FF2B5EF4-FFF2-40B4-BE49-F238E27FC236}">
                <a16:creationId xmlns:a16="http://schemas.microsoft.com/office/drawing/2014/main" id="{FD4D38B5-BA27-4694-99CF-93DD4B06552A}"/>
              </a:ext>
            </a:extLst>
          </p:cNvPr>
          <p:cNvSpPr>
            <a:spLocks noGrp="1"/>
          </p:cNvSpPr>
          <p:nvPr>
            <p:ph type="sldNum" idx="12"/>
          </p:nvPr>
        </p:nvSpPr>
        <p:spPr/>
        <p:txBody>
          <a:bodyPr/>
          <a:lstStyle/>
          <a:p>
            <a:pPr algn="r"/>
            <a:fld id="{00000000-1234-1234-1234-123412341234}" type="slidenum">
              <a:rPr lang="en-US" smtClean="0"/>
              <a:pPr algn="r"/>
              <a:t>15</a:t>
            </a:fld>
            <a:endParaRPr lang="en-US" dirty="0"/>
          </a:p>
        </p:txBody>
      </p:sp>
      <p:sp>
        <p:nvSpPr>
          <p:cNvPr id="7" name="Text Placeholder 6">
            <a:extLst>
              <a:ext uri="{FF2B5EF4-FFF2-40B4-BE49-F238E27FC236}">
                <a16:creationId xmlns:a16="http://schemas.microsoft.com/office/drawing/2014/main" id="{50A31724-2E5D-43EB-B378-0F39D0BECC06}"/>
              </a:ext>
            </a:extLst>
          </p:cNvPr>
          <p:cNvSpPr>
            <a:spLocks noGrp="1"/>
          </p:cNvSpPr>
          <p:nvPr>
            <p:ph type="body" sz="quarter" idx="13"/>
          </p:nvPr>
        </p:nvSpPr>
        <p:spPr/>
        <p:txBody>
          <a:bodyPr/>
          <a:lstStyle/>
          <a:p>
            <a:r>
              <a:rPr lang="en-US" dirty="0"/>
              <a:t>Sources: Bloomberg, Cap IQ</a:t>
            </a:r>
          </a:p>
          <a:p>
            <a:r>
              <a:rPr lang="en-US" dirty="0"/>
              <a:t>Dyer Whitehurst </a:t>
            </a:r>
          </a:p>
        </p:txBody>
      </p:sp>
      <p:cxnSp>
        <p:nvCxnSpPr>
          <p:cNvPr id="14" name="Straight Connector 13">
            <a:extLst>
              <a:ext uri="{FF2B5EF4-FFF2-40B4-BE49-F238E27FC236}">
                <a16:creationId xmlns:a16="http://schemas.microsoft.com/office/drawing/2014/main" id="{DD736704-1220-2A48-8C2E-6DF0F80490D8}"/>
              </a:ext>
            </a:extLst>
          </p:cNvPr>
          <p:cNvCxnSpPr>
            <a:cxnSpLocks/>
          </p:cNvCxnSpPr>
          <p:nvPr/>
        </p:nvCxnSpPr>
        <p:spPr>
          <a:xfrm>
            <a:off x="742539" y="2322095"/>
            <a:ext cx="39319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05365BD-FBA7-6742-AFFC-355A747E3C1D}"/>
              </a:ext>
            </a:extLst>
          </p:cNvPr>
          <p:cNvCxnSpPr>
            <a:cxnSpLocks/>
          </p:cNvCxnSpPr>
          <p:nvPr/>
        </p:nvCxnSpPr>
        <p:spPr>
          <a:xfrm>
            <a:off x="5431185" y="2582779"/>
            <a:ext cx="39319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D50B7D8-46C0-E943-96CC-9ACAB4553FD8}"/>
              </a:ext>
            </a:extLst>
          </p:cNvPr>
          <p:cNvCxnSpPr>
            <a:cxnSpLocks/>
          </p:cNvCxnSpPr>
          <p:nvPr/>
        </p:nvCxnSpPr>
        <p:spPr>
          <a:xfrm>
            <a:off x="722026" y="5253787"/>
            <a:ext cx="39319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C7D0EBA-201D-2A46-9AFF-367DE309112A}"/>
              </a:ext>
            </a:extLst>
          </p:cNvPr>
          <p:cNvCxnSpPr>
            <a:cxnSpLocks/>
          </p:cNvCxnSpPr>
          <p:nvPr/>
        </p:nvCxnSpPr>
        <p:spPr>
          <a:xfrm>
            <a:off x="5431185" y="5803234"/>
            <a:ext cx="3931920"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 Placeholder 11">
            <a:extLst>
              <a:ext uri="{FF2B5EF4-FFF2-40B4-BE49-F238E27FC236}">
                <a16:creationId xmlns:a16="http://schemas.microsoft.com/office/drawing/2014/main" id="{80853B47-825E-4E8D-A4AC-CECCB27A1646}"/>
              </a:ext>
            </a:extLst>
          </p:cNvPr>
          <p:cNvSpPr>
            <a:spLocks noGrp="1"/>
          </p:cNvSpPr>
          <p:nvPr>
            <p:ph type="body" sz="quarter" idx="24"/>
          </p:nvPr>
        </p:nvSpPr>
        <p:spPr>
          <a:xfrm>
            <a:off x="1429624" y="275104"/>
            <a:ext cx="4855464" cy="429768"/>
          </a:xfrm>
        </p:spPr>
        <p:txBody>
          <a:bodyPr/>
          <a:lstStyle/>
          <a:p>
            <a:r>
              <a:rPr lang="en-US" dirty="0"/>
              <a:t>Relative Valuation</a:t>
            </a:r>
          </a:p>
        </p:txBody>
      </p:sp>
    </p:spTree>
    <p:extLst>
      <p:ext uri="{BB962C8B-B14F-4D97-AF65-F5344CB8AC3E}">
        <p14:creationId xmlns:p14="http://schemas.microsoft.com/office/powerpoint/2010/main" val="1683032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C0BAC36-44FB-49B5-B54D-2D84CB28C6C0}"/>
              </a:ext>
            </a:extLst>
          </p:cNvPr>
          <p:cNvSpPr>
            <a:spLocks noGrp="1"/>
          </p:cNvSpPr>
          <p:nvPr>
            <p:ph type="body" sz="quarter" idx="17"/>
          </p:nvPr>
        </p:nvSpPr>
        <p:spPr>
          <a:xfrm>
            <a:off x="5431185" y="1281959"/>
            <a:ext cx="3931920" cy="310896"/>
          </a:xfrm>
        </p:spPr>
        <p:txBody>
          <a:bodyPr/>
          <a:lstStyle/>
          <a:p>
            <a:r>
              <a:rPr lang="en-US" dirty="0"/>
              <a:t>WACC</a:t>
            </a:r>
          </a:p>
        </p:txBody>
      </p:sp>
      <p:sp>
        <p:nvSpPr>
          <p:cNvPr id="4" name="Text Placeholder 3">
            <a:extLst>
              <a:ext uri="{FF2B5EF4-FFF2-40B4-BE49-F238E27FC236}">
                <a16:creationId xmlns:a16="http://schemas.microsoft.com/office/drawing/2014/main" id="{66BF8283-FCEC-479D-91A9-F63EAEB1E04D}"/>
              </a:ext>
            </a:extLst>
          </p:cNvPr>
          <p:cNvSpPr>
            <a:spLocks noGrp="1"/>
          </p:cNvSpPr>
          <p:nvPr>
            <p:ph type="body" sz="quarter" idx="18"/>
          </p:nvPr>
        </p:nvSpPr>
        <p:spPr>
          <a:xfrm>
            <a:off x="722025" y="4268488"/>
            <a:ext cx="3931920" cy="310896"/>
          </a:xfrm>
        </p:spPr>
        <p:txBody>
          <a:bodyPr/>
          <a:lstStyle/>
          <a:p>
            <a:r>
              <a:rPr lang="en-US" dirty="0"/>
              <a:t>Beta</a:t>
            </a:r>
          </a:p>
        </p:txBody>
      </p:sp>
      <p:sp>
        <p:nvSpPr>
          <p:cNvPr id="5" name="Text Placeholder 4">
            <a:extLst>
              <a:ext uri="{FF2B5EF4-FFF2-40B4-BE49-F238E27FC236}">
                <a16:creationId xmlns:a16="http://schemas.microsoft.com/office/drawing/2014/main" id="{966B2E4C-BC2C-4765-8716-77286A919430}"/>
              </a:ext>
            </a:extLst>
          </p:cNvPr>
          <p:cNvSpPr>
            <a:spLocks noGrp="1"/>
          </p:cNvSpPr>
          <p:nvPr>
            <p:ph type="body" sz="quarter" idx="15"/>
          </p:nvPr>
        </p:nvSpPr>
        <p:spPr/>
        <p:txBody>
          <a:bodyPr/>
          <a:lstStyle/>
          <a:p>
            <a:r>
              <a:rPr lang="en-US" dirty="0"/>
              <a:t>Assumptions</a:t>
            </a:r>
          </a:p>
        </p:txBody>
      </p:sp>
      <p:sp>
        <p:nvSpPr>
          <p:cNvPr id="6" name="Slide Number Placeholder 5">
            <a:extLst>
              <a:ext uri="{FF2B5EF4-FFF2-40B4-BE49-F238E27FC236}">
                <a16:creationId xmlns:a16="http://schemas.microsoft.com/office/drawing/2014/main" id="{6BE92BE6-0E62-47A2-983F-2FAAEE05D4E6}"/>
              </a:ext>
            </a:extLst>
          </p:cNvPr>
          <p:cNvSpPr>
            <a:spLocks noGrp="1"/>
          </p:cNvSpPr>
          <p:nvPr>
            <p:ph type="sldNum" idx="12"/>
          </p:nvPr>
        </p:nvSpPr>
        <p:spPr/>
        <p:txBody>
          <a:bodyPr/>
          <a:lstStyle/>
          <a:p>
            <a:pPr algn="r"/>
            <a:fld id="{00000000-1234-1234-1234-123412341234}" type="slidenum">
              <a:rPr lang="en-US" smtClean="0"/>
              <a:pPr algn="r"/>
              <a:t>16</a:t>
            </a:fld>
            <a:endParaRPr lang="en-US" dirty="0"/>
          </a:p>
        </p:txBody>
      </p:sp>
      <p:sp>
        <p:nvSpPr>
          <p:cNvPr id="7" name="Text Placeholder 6">
            <a:extLst>
              <a:ext uri="{FF2B5EF4-FFF2-40B4-BE49-F238E27FC236}">
                <a16:creationId xmlns:a16="http://schemas.microsoft.com/office/drawing/2014/main" id="{3D305913-4DC1-4E9D-BEA5-6BB225C1D415}"/>
              </a:ext>
            </a:extLst>
          </p:cNvPr>
          <p:cNvSpPr>
            <a:spLocks noGrp="1"/>
          </p:cNvSpPr>
          <p:nvPr>
            <p:ph type="body" sz="quarter" idx="13"/>
          </p:nvPr>
        </p:nvSpPr>
        <p:spPr>
          <a:xfrm>
            <a:off x="200024" y="7219950"/>
            <a:ext cx="6085064" cy="411163"/>
          </a:xfrm>
        </p:spPr>
        <p:txBody>
          <a:bodyPr/>
          <a:lstStyle/>
          <a:p>
            <a:r>
              <a:rPr lang="en-US" dirty="0"/>
              <a:t>Analyst: Alyssa Allen</a:t>
            </a:r>
          </a:p>
          <a:p>
            <a:r>
              <a:rPr lang="en-US" dirty="0"/>
              <a:t>Sources: Historical Price Data, Company Filings, </a:t>
            </a:r>
            <a:r>
              <a:rPr lang="en-US" dirty="0" err="1"/>
              <a:t>CapIQ</a:t>
            </a:r>
            <a:endParaRPr lang="en-US" dirty="0"/>
          </a:p>
        </p:txBody>
      </p:sp>
      <p:sp>
        <p:nvSpPr>
          <p:cNvPr id="12" name="Text Placeholder 11">
            <a:extLst>
              <a:ext uri="{FF2B5EF4-FFF2-40B4-BE49-F238E27FC236}">
                <a16:creationId xmlns:a16="http://schemas.microsoft.com/office/drawing/2014/main" id="{73702107-842B-4921-AF18-01DA0450C99F}"/>
              </a:ext>
            </a:extLst>
          </p:cNvPr>
          <p:cNvSpPr>
            <a:spLocks noGrp="1"/>
          </p:cNvSpPr>
          <p:nvPr>
            <p:ph type="body" sz="quarter" idx="24"/>
          </p:nvPr>
        </p:nvSpPr>
        <p:spPr/>
        <p:txBody>
          <a:bodyPr/>
          <a:lstStyle/>
          <a:p>
            <a:r>
              <a:rPr lang="en-US" dirty="0"/>
              <a:t>Intrinsic Valuation – DCF Inputs</a:t>
            </a:r>
          </a:p>
        </p:txBody>
      </p:sp>
      <p:pic>
        <p:nvPicPr>
          <p:cNvPr id="14" name="Picture 13"/>
          <p:cNvPicPr>
            <a:picLocks noChangeAspect="1"/>
          </p:cNvPicPr>
          <p:nvPr>
            <p:custDataLst>
              <p:tags r:id="rId1"/>
            </p:custDataLst>
          </p:nvPr>
        </p:nvPicPr>
        <p:blipFill>
          <a:blip r:embed="rId5"/>
          <a:stretch>
            <a:fillRect/>
          </a:stretch>
        </p:blipFill>
        <p:spPr>
          <a:xfrm>
            <a:off x="1339856" y="4921181"/>
            <a:ext cx="2696259" cy="971779"/>
          </a:xfrm>
          <a:prstGeom prst="rect">
            <a:avLst/>
          </a:prstGeom>
          <a:noFill/>
          <a:ln/>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custDataLst>
              <p:tags r:id="rId2"/>
            </p:custDataLst>
          </p:nvPr>
        </p:nvPicPr>
        <p:blipFill>
          <a:blip r:embed="rId6"/>
          <a:stretch>
            <a:fillRect/>
          </a:stretch>
        </p:blipFill>
        <p:spPr>
          <a:xfrm>
            <a:off x="1102421" y="1680179"/>
            <a:ext cx="3213100" cy="2489200"/>
          </a:xfrm>
          <a:prstGeom prst="rect">
            <a:avLst/>
          </a:prstGeom>
          <a:noFill/>
          <a:ln/>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custDataLst>
              <p:tags r:id="rId3"/>
            </p:custDataLst>
          </p:nvPr>
        </p:nvPicPr>
        <p:blipFill>
          <a:blip r:embed="rId7"/>
          <a:stretch>
            <a:fillRect/>
          </a:stretch>
        </p:blipFill>
        <p:spPr>
          <a:xfrm>
            <a:off x="6079983" y="1701582"/>
            <a:ext cx="2634323" cy="5018870"/>
          </a:xfrm>
          <a:prstGeom prst="rect">
            <a:avLst/>
          </a:prstGeom>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192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294EA75-0902-436A-B974-0D98604FE77F}"/>
              </a:ext>
            </a:extLst>
          </p:cNvPr>
          <p:cNvSpPr>
            <a:spLocks noGrp="1"/>
          </p:cNvSpPr>
          <p:nvPr>
            <p:ph type="sldNum" idx="12"/>
          </p:nvPr>
        </p:nvSpPr>
        <p:spPr/>
        <p:txBody>
          <a:bodyPr/>
          <a:lstStyle/>
          <a:p>
            <a:pPr algn="r"/>
            <a:fld id="{00000000-1234-1234-1234-123412341234}" type="slidenum">
              <a:rPr lang="en-US" smtClean="0"/>
              <a:pPr algn="r"/>
              <a:t>17</a:t>
            </a:fld>
            <a:endParaRPr lang="en-US" dirty="0"/>
          </a:p>
        </p:txBody>
      </p:sp>
      <p:sp>
        <p:nvSpPr>
          <p:cNvPr id="4" name="Text Placeholder 3">
            <a:extLst>
              <a:ext uri="{FF2B5EF4-FFF2-40B4-BE49-F238E27FC236}">
                <a16:creationId xmlns:a16="http://schemas.microsoft.com/office/drawing/2014/main" id="{770269BA-7DAA-4C20-9C87-2D8980C7AACC}"/>
              </a:ext>
            </a:extLst>
          </p:cNvPr>
          <p:cNvSpPr>
            <a:spLocks noGrp="1"/>
          </p:cNvSpPr>
          <p:nvPr>
            <p:ph type="body" sz="quarter" idx="24"/>
          </p:nvPr>
        </p:nvSpPr>
        <p:spPr>
          <a:xfrm>
            <a:off x="1429623" y="275104"/>
            <a:ext cx="7138643" cy="429768"/>
          </a:xfrm>
        </p:spPr>
        <p:txBody>
          <a:bodyPr/>
          <a:lstStyle/>
          <a:p>
            <a:r>
              <a:rPr lang="en-US" dirty="0"/>
              <a:t>Intrinsic Valuation – DCF Base Case (Calculated WACC)</a:t>
            </a:r>
          </a:p>
        </p:txBody>
      </p:sp>
      <p:sp>
        <p:nvSpPr>
          <p:cNvPr id="13" name="Text Placeholder 2">
            <a:extLst>
              <a:ext uri="{FF2B5EF4-FFF2-40B4-BE49-F238E27FC236}">
                <a16:creationId xmlns:a16="http://schemas.microsoft.com/office/drawing/2014/main" id="{BE872189-6245-EA49-8CCA-000F3CEF57C9}"/>
              </a:ext>
            </a:extLst>
          </p:cNvPr>
          <p:cNvSpPr txBox="1">
            <a:spLocks/>
          </p:cNvSpPr>
          <p:nvPr/>
        </p:nvSpPr>
        <p:spPr>
          <a:xfrm>
            <a:off x="192274" y="7219950"/>
            <a:ext cx="2628902" cy="41116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rgbClr val="000000"/>
                </a:solidFill>
                <a:latin typeface="Calibri" panose="020F0502020204030204" pitchFamily="34" charset="0"/>
                <a:ea typeface="Arial"/>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dirty="0"/>
              <a:t>Analyst: Alyssa Allen</a:t>
            </a:r>
          </a:p>
          <a:p>
            <a:r>
              <a:rPr lang="en-US" dirty="0"/>
              <a:t>Source: TPIC Bull DCF</a:t>
            </a:r>
          </a:p>
        </p:txBody>
      </p:sp>
      <p:pic>
        <p:nvPicPr>
          <p:cNvPr id="9" name="Picture 8"/>
          <p:cNvPicPr>
            <a:picLocks noChangeAspect="1"/>
          </p:cNvPicPr>
          <p:nvPr>
            <p:custDataLst>
              <p:tags r:id="rId1"/>
            </p:custDataLst>
          </p:nvPr>
        </p:nvPicPr>
        <p:blipFill>
          <a:blip r:embed="rId5"/>
          <a:stretch>
            <a:fillRect/>
          </a:stretch>
        </p:blipFill>
        <p:spPr>
          <a:xfrm>
            <a:off x="260025" y="3489047"/>
            <a:ext cx="9606101" cy="3277511"/>
          </a:xfrm>
          <a:prstGeom prst="rect">
            <a:avLst/>
          </a:prstGeom>
          <a:noFill/>
          <a:ln/>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custDataLst>
              <p:tags r:id="rId2"/>
            </p:custDataLst>
          </p:nvPr>
        </p:nvPicPr>
        <p:blipFill>
          <a:blip r:embed="rId6"/>
          <a:stretch>
            <a:fillRect/>
          </a:stretch>
        </p:blipFill>
        <p:spPr>
          <a:xfrm>
            <a:off x="1214626" y="1277419"/>
            <a:ext cx="3213100" cy="1905000"/>
          </a:xfrm>
          <a:prstGeom prst="rect">
            <a:avLst/>
          </a:prstGeom>
          <a:noFill/>
          <a:ln/>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custDataLst>
              <p:tags r:id="rId3"/>
            </p:custDataLst>
          </p:nvPr>
        </p:nvPicPr>
        <p:blipFill>
          <a:blip r:embed="rId7"/>
          <a:stretch>
            <a:fillRect/>
          </a:stretch>
        </p:blipFill>
        <p:spPr>
          <a:xfrm>
            <a:off x="5630674" y="1277419"/>
            <a:ext cx="3213100" cy="1917700"/>
          </a:xfrm>
          <a:prstGeom prst="rect">
            <a:avLst/>
          </a:prstGeom>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3467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a:xfrm>
            <a:off x="7602986" y="7219630"/>
            <a:ext cx="2263140" cy="413808"/>
          </a:xfrm>
        </p:spPr>
        <p:txBody>
          <a:bodyPr/>
          <a:lstStyle/>
          <a:p>
            <a:pPr algn="r"/>
            <a:fld id="{00000000-1234-1234-1234-123412341234}" type="slidenum">
              <a:rPr lang="en-US" smtClean="0"/>
              <a:pPr algn="r"/>
              <a:t>18</a:t>
            </a:fld>
            <a:endParaRPr lang="en-US" dirty="0"/>
          </a:p>
        </p:txBody>
      </p:sp>
      <p:sp>
        <p:nvSpPr>
          <p:cNvPr id="7" name="Text Placeholder 6"/>
          <p:cNvSpPr>
            <a:spLocks noGrp="1"/>
          </p:cNvSpPr>
          <p:nvPr>
            <p:ph type="body" sz="quarter" idx="24"/>
          </p:nvPr>
        </p:nvSpPr>
        <p:spPr/>
        <p:txBody>
          <a:bodyPr/>
          <a:lstStyle/>
          <a:p>
            <a:r>
              <a:rPr lang="en-US" dirty="0"/>
              <a:t>Football Field</a:t>
            </a:r>
          </a:p>
        </p:txBody>
      </p:sp>
      <p:grpSp>
        <p:nvGrpSpPr>
          <p:cNvPr id="8" name="Group 7"/>
          <p:cNvGrpSpPr/>
          <p:nvPr/>
        </p:nvGrpSpPr>
        <p:grpSpPr>
          <a:xfrm>
            <a:off x="694945" y="1159068"/>
            <a:ext cx="8671941" cy="1631916"/>
            <a:chOff x="694943" y="1422537"/>
            <a:chExt cx="8671941" cy="1958934"/>
          </a:xfrm>
        </p:grpSpPr>
        <p:sp>
          <p:nvSpPr>
            <p:cNvPr id="9" name="Google Shape;445;p24"/>
            <p:cNvSpPr/>
            <p:nvPr/>
          </p:nvSpPr>
          <p:spPr>
            <a:xfrm>
              <a:off x="694943" y="1422537"/>
              <a:ext cx="5431129" cy="283027"/>
            </a:xfrm>
            <a:prstGeom prst="rect">
              <a:avLst/>
            </a:prstGeom>
            <a:solidFill>
              <a:schemeClr val="accent1"/>
            </a:solidFill>
            <a:ln w="25400" cap="flat" cmpd="sng">
              <a:solidFill>
                <a:schemeClr val="accent1"/>
              </a:solidFill>
              <a:prstDash val="solid"/>
              <a:round/>
              <a:headEnd type="none" w="sm" len="sm"/>
              <a:tailEnd type="none" w="sm" len="sm"/>
            </a:ln>
          </p:spPr>
          <p:txBody>
            <a:bodyPr spcFirstLastPara="1" wrap="square" lIns="91426" tIns="45700" rIns="91426"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350"/>
                <a:buFont typeface="Arial"/>
                <a:buNone/>
                <a:tabLst/>
                <a:defRPr/>
              </a:pPr>
              <a:r>
                <a:rPr kumimoji="0" lang="en-US" sz="1400" b="1" i="0" u="none" strike="noStrike" kern="0" cap="none" spc="0" normalizeH="0" baseline="0" noProof="0" dirty="0">
                  <a:ln>
                    <a:noFill/>
                  </a:ln>
                  <a:solidFill>
                    <a:srgbClr val="FFFFFF"/>
                  </a:solidFill>
                  <a:effectLst/>
                  <a:uLnTx/>
                  <a:uFillTx/>
                  <a:latin typeface="Calibri" panose="020F0502020204030204" pitchFamily="34" charset="0"/>
                  <a:ea typeface="Roboto" panose="020B0604020202020204" charset="0"/>
                  <a:cs typeface="Calibri" panose="020F0502020204030204" pitchFamily="34" charset="0"/>
                  <a:sym typeface="Calibri"/>
                </a:rPr>
                <a:t>Conclusion</a:t>
              </a:r>
              <a:endParaRPr kumimoji="0" sz="1400" b="1" i="0" u="none" strike="noStrike" kern="0" cap="none" spc="0" normalizeH="0" baseline="0" noProof="0" dirty="0">
                <a:ln>
                  <a:noFill/>
                </a:ln>
                <a:solidFill>
                  <a:srgbClr val="000000"/>
                </a:solidFill>
                <a:effectLst/>
                <a:uLnTx/>
                <a:uFillTx/>
                <a:latin typeface="Calibri" panose="020F0502020204030204" pitchFamily="34" charset="0"/>
                <a:ea typeface="Roboto" panose="020B0604020202020204" charset="0"/>
                <a:cs typeface="Calibri" panose="020F0502020204030204" pitchFamily="34" charset="0"/>
                <a:sym typeface="Arial"/>
              </a:endParaRPr>
            </a:p>
          </p:txBody>
        </p:sp>
        <p:sp>
          <p:nvSpPr>
            <p:cNvPr id="10" name="Google Shape;446;p24"/>
            <p:cNvSpPr/>
            <p:nvPr/>
          </p:nvSpPr>
          <p:spPr>
            <a:xfrm>
              <a:off x="6370320" y="1422537"/>
              <a:ext cx="2996564" cy="436743"/>
            </a:xfrm>
            <a:prstGeom prst="roundRect">
              <a:avLst>
                <a:gd name="adj" fmla="val 16667"/>
              </a:avLst>
            </a:prstGeom>
            <a:solidFill>
              <a:schemeClr val="accent1"/>
            </a:solidFill>
            <a:ln>
              <a:solidFill>
                <a:schemeClr val="accent1"/>
              </a:solidFill>
            </a:ln>
          </p:spPr>
          <p:txBody>
            <a:bodyPr spcFirstLastPara="1" wrap="square" lIns="91426" tIns="45700" rIns="91426"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350"/>
                <a:buFont typeface="Arial"/>
                <a:buNone/>
                <a:tabLst/>
                <a:defRPr/>
              </a:pPr>
              <a:r>
                <a:rPr kumimoji="0" lang="en-US" sz="1601" b="1" i="0" u="none" strike="noStrike" kern="0" cap="none" spc="0" normalizeH="0" baseline="0" noProof="0" dirty="0">
                  <a:ln>
                    <a:noFill/>
                  </a:ln>
                  <a:solidFill>
                    <a:srgbClr val="FFFFFF"/>
                  </a:solidFill>
                  <a:effectLst/>
                  <a:uLnTx/>
                  <a:uFillTx/>
                  <a:latin typeface="Calibri" panose="020F0502020204030204" pitchFamily="34" charset="0"/>
                  <a:ea typeface="Roboto" panose="020B0604020202020204" charset="0"/>
                  <a:cs typeface="Calibri" panose="020F0502020204030204" pitchFamily="34" charset="0"/>
                  <a:sym typeface="Arial"/>
                </a:rPr>
                <a:t>Target Range: $23 to $30</a:t>
              </a:r>
              <a:endParaRPr kumimoji="0" sz="1601" b="1" i="0" u="none" strike="noStrike" kern="0" cap="none" spc="0" normalizeH="0" baseline="0" noProof="0" dirty="0">
                <a:ln>
                  <a:noFill/>
                </a:ln>
                <a:solidFill>
                  <a:srgbClr val="FFFFFF"/>
                </a:solidFill>
                <a:effectLst/>
                <a:uLnTx/>
                <a:uFillTx/>
                <a:latin typeface="Calibri" panose="020F0502020204030204" pitchFamily="34" charset="0"/>
                <a:ea typeface="Roboto" panose="020B0604020202020204" charset="0"/>
                <a:cs typeface="Calibri" panose="020F0502020204030204" pitchFamily="34" charset="0"/>
                <a:sym typeface="Arial"/>
              </a:endParaRPr>
            </a:p>
          </p:txBody>
        </p:sp>
        <p:sp>
          <p:nvSpPr>
            <p:cNvPr id="11" name="Google Shape;447;p24"/>
            <p:cNvSpPr/>
            <p:nvPr/>
          </p:nvSpPr>
          <p:spPr>
            <a:xfrm>
              <a:off x="6370320" y="1961312"/>
              <a:ext cx="2996564" cy="436744"/>
            </a:xfrm>
            <a:prstGeom prst="roundRect">
              <a:avLst>
                <a:gd name="adj" fmla="val 16667"/>
              </a:avLst>
            </a:prstGeom>
            <a:solidFill>
              <a:schemeClr val="accent1"/>
            </a:solidFill>
            <a:ln>
              <a:solidFill>
                <a:schemeClr val="accent1"/>
              </a:solidFill>
            </a:ln>
          </p:spPr>
          <p:txBody>
            <a:bodyPr spcFirstLastPara="1" wrap="square" lIns="91426" tIns="45700" rIns="91426"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350"/>
                <a:buFont typeface="Arial"/>
                <a:buNone/>
                <a:tabLst/>
                <a:defRPr/>
              </a:pPr>
              <a:r>
                <a:rPr kumimoji="0" lang="en-US" sz="1601" b="1" i="0" u="none" strike="noStrike" kern="0" cap="none" spc="0" normalizeH="0" baseline="0" noProof="0" dirty="0">
                  <a:ln>
                    <a:noFill/>
                  </a:ln>
                  <a:solidFill>
                    <a:srgbClr val="FFFFFF"/>
                  </a:solidFill>
                  <a:effectLst/>
                  <a:uLnTx/>
                  <a:uFillTx/>
                  <a:latin typeface="Calibri" panose="020F0502020204030204" pitchFamily="34" charset="0"/>
                  <a:ea typeface="Roboto" panose="020B0604020202020204" charset="0"/>
                  <a:cs typeface="Calibri" panose="020F0502020204030204" pitchFamily="34" charset="0"/>
                  <a:sym typeface="Arial"/>
                </a:rPr>
                <a:t>2/4/2020 Price: $</a:t>
              </a:r>
              <a:r>
                <a:rPr lang="en-US" sz="1601" b="1" dirty="0">
                  <a:solidFill>
                    <a:srgbClr val="FFFFFF"/>
                  </a:solidFill>
                  <a:latin typeface="Calibri" panose="020F0502020204030204" pitchFamily="34" charset="0"/>
                  <a:ea typeface="Roboto" panose="020B0604020202020204" charset="0"/>
                  <a:cs typeface="Calibri" panose="020F0502020204030204" pitchFamily="34" charset="0"/>
                </a:rPr>
                <a:t>21.44</a:t>
              </a:r>
              <a:endParaRPr kumimoji="0" sz="1601" b="1" i="0" u="none" strike="noStrike" kern="0" cap="none" spc="0" normalizeH="0" baseline="0" noProof="0" dirty="0">
                <a:ln>
                  <a:noFill/>
                </a:ln>
                <a:solidFill>
                  <a:srgbClr val="FFFFFF"/>
                </a:solidFill>
                <a:effectLst/>
                <a:uLnTx/>
                <a:uFillTx/>
                <a:latin typeface="Calibri" panose="020F0502020204030204" pitchFamily="34" charset="0"/>
                <a:ea typeface="Roboto" panose="020B0604020202020204" charset="0"/>
                <a:cs typeface="Calibri" panose="020F0502020204030204" pitchFamily="34" charset="0"/>
                <a:sym typeface="Arial"/>
              </a:endParaRPr>
            </a:p>
          </p:txBody>
        </p:sp>
        <p:sp>
          <p:nvSpPr>
            <p:cNvPr id="12" name="Google Shape;448;p24"/>
            <p:cNvSpPr/>
            <p:nvPr/>
          </p:nvSpPr>
          <p:spPr>
            <a:xfrm>
              <a:off x="6370320" y="2502349"/>
              <a:ext cx="2996564" cy="223520"/>
            </a:xfrm>
            <a:prstGeom prst="flowChartMerge">
              <a:avLst/>
            </a:prstGeom>
            <a:solidFill>
              <a:srgbClr val="A5A5A5"/>
            </a:solidFill>
            <a:ln>
              <a:noFill/>
            </a:ln>
          </p:spPr>
          <p:txBody>
            <a:bodyPr spcFirstLastPara="1" wrap="square" lIns="91426" tIns="45700" rIns="91426"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endParaRPr>
            </a:p>
          </p:txBody>
        </p:sp>
        <p:sp>
          <p:nvSpPr>
            <p:cNvPr id="13" name="Google Shape;449;p24"/>
            <p:cNvSpPr/>
            <p:nvPr/>
          </p:nvSpPr>
          <p:spPr>
            <a:xfrm>
              <a:off x="6370320" y="2830162"/>
              <a:ext cx="2996564" cy="551309"/>
            </a:xfrm>
            <a:prstGeom prst="roundRect">
              <a:avLst>
                <a:gd name="adj" fmla="val 16667"/>
              </a:avLst>
            </a:prstGeom>
            <a:solidFill>
              <a:schemeClr val="accent3"/>
            </a:solidFill>
            <a:ln>
              <a:noFill/>
            </a:ln>
          </p:spPr>
          <p:txBody>
            <a:bodyPr spcFirstLastPara="1" wrap="square" lIns="91426" tIns="45700" rIns="91426"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350"/>
                <a:buFont typeface="Arial"/>
                <a:buNone/>
                <a:tabLst/>
                <a:defRPr/>
              </a:pPr>
              <a:r>
                <a:rPr kumimoji="0" lang="en-US" sz="1601" b="1" i="0" u="none" strike="noStrike" kern="0" cap="none" spc="0" normalizeH="0" baseline="0" noProof="0" dirty="0">
                  <a:ln>
                    <a:noFill/>
                  </a:ln>
                  <a:solidFill>
                    <a:srgbClr val="FFFFFF"/>
                  </a:solidFill>
                  <a:effectLst/>
                  <a:uLnTx/>
                  <a:uFillTx/>
                  <a:latin typeface="Calibri" panose="020F0502020204030204" pitchFamily="34" charset="0"/>
                  <a:ea typeface="Roboto" panose="020B0604020202020204" charset="0"/>
                  <a:cs typeface="Calibri" panose="020F0502020204030204" pitchFamily="34" charset="0"/>
                  <a:sym typeface="Arial"/>
                </a:rPr>
                <a:t>Implied Trading Discount: </a:t>
              </a:r>
            </a:p>
            <a:p>
              <a:pPr marL="0" marR="0" lvl="0" indent="0" algn="ctr" defTabSz="914400" rtl="0" eaLnBrk="1" fontAlgn="auto" latinLnBrk="0" hangingPunct="1">
                <a:lnSpc>
                  <a:spcPct val="100000"/>
                </a:lnSpc>
                <a:spcBef>
                  <a:spcPts val="0"/>
                </a:spcBef>
                <a:spcAft>
                  <a:spcPts val="0"/>
                </a:spcAft>
                <a:buClr>
                  <a:srgbClr val="FFFFFF"/>
                </a:buClr>
                <a:buSzPts val="350"/>
                <a:buFont typeface="Arial"/>
                <a:buNone/>
                <a:tabLst/>
                <a:defRPr/>
              </a:pPr>
              <a:r>
                <a:rPr kumimoji="0" lang="en-US" sz="1601" b="1" i="0" u="none" strike="noStrike" kern="0" cap="none" spc="0" normalizeH="0" baseline="0" noProof="0" dirty="0">
                  <a:ln>
                    <a:noFill/>
                  </a:ln>
                  <a:solidFill>
                    <a:srgbClr val="FFFFFF"/>
                  </a:solidFill>
                  <a:effectLst/>
                  <a:uLnTx/>
                  <a:uFillTx/>
                  <a:latin typeface="Calibri" panose="020F0502020204030204" pitchFamily="34" charset="0"/>
                  <a:ea typeface="Roboto" panose="020B0604020202020204" charset="0"/>
                  <a:cs typeface="Calibri" panose="020F0502020204030204" pitchFamily="34" charset="0"/>
                  <a:sym typeface="Arial"/>
                </a:rPr>
                <a:t>7% to 40%</a:t>
              </a:r>
              <a:endParaRPr kumimoji="0" sz="1601" b="1" i="0" u="none" strike="noStrike" kern="0" cap="none" spc="0" normalizeH="0" baseline="0" noProof="0" dirty="0">
                <a:ln>
                  <a:noFill/>
                </a:ln>
                <a:solidFill>
                  <a:srgbClr val="FFFFFF"/>
                </a:solidFill>
                <a:effectLst/>
                <a:uLnTx/>
                <a:uFillTx/>
                <a:latin typeface="Calibri" panose="020F0502020204030204" pitchFamily="34" charset="0"/>
                <a:ea typeface="Roboto" panose="020B0604020202020204" charset="0"/>
                <a:cs typeface="Calibri" panose="020F0502020204030204" pitchFamily="34" charset="0"/>
                <a:sym typeface="Arial"/>
              </a:endParaRPr>
            </a:p>
          </p:txBody>
        </p:sp>
        <p:sp>
          <p:nvSpPr>
            <p:cNvPr id="14" name="Google Shape;467;p24"/>
            <p:cNvSpPr/>
            <p:nvPr/>
          </p:nvSpPr>
          <p:spPr>
            <a:xfrm>
              <a:off x="694943" y="1841391"/>
              <a:ext cx="1733297" cy="1537778"/>
            </a:xfrm>
            <a:prstGeom prst="rect">
              <a:avLst/>
            </a:prstGeom>
            <a:solidFill>
              <a:schemeClr val="accent3"/>
            </a:solidFill>
            <a:ln>
              <a:noFill/>
            </a:ln>
          </p:spPr>
          <p:txBody>
            <a:bodyPr spcFirstLastPara="1" wrap="square" lIns="91426" tIns="45700" rIns="91426" bIns="45700" anchor="ctr" anchorCtr="0">
              <a:noAutofit/>
            </a:bodyPr>
            <a:lstStyle/>
            <a:p>
              <a:pPr lvl="0" algn="ctr"/>
              <a:r>
                <a:rPr lang="en-US" sz="1600" b="1" dirty="0">
                  <a:solidFill>
                    <a:srgbClr val="FFFFFF"/>
                  </a:solidFill>
                  <a:latin typeface="Calibri" panose="020F0502020204030204" pitchFamily="34" charset="0"/>
                  <a:ea typeface="+mn-ea"/>
                  <a:cs typeface="Calibri" panose="020F0502020204030204" pitchFamily="34" charset="0"/>
                </a:rPr>
                <a:t>Rapidly Expanding Industry</a:t>
              </a:r>
            </a:p>
          </p:txBody>
        </p:sp>
        <p:sp>
          <p:nvSpPr>
            <p:cNvPr id="15" name="Google Shape;468;p24"/>
            <p:cNvSpPr/>
            <p:nvPr/>
          </p:nvSpPr>
          <p:spPr>
            <a:xfrm>
              <a:off x="2548486" y="1841391"/>
              <a:ext cx="1733297" cy="1537778"/>
            </a:xfrm>
            <a:prstGeom prst="rect">
              <a:avLst/>
            </a:prstGeom>
            <a:solidFill>
              <a:schemeClr val="accent3"/>
            </a:solidFill>
            <a:ln>
              <a:noFill/>
            </a:ln>
          </p:spPr>
          <p:txBody>
            <a:bodyPr spcFirstLastPara="1" wrap="square" lIns="91426" tIns="45700" rIns="91426" bIns="45700" anchor="ctr" anchorCtr="0">
              <a:noAutofit/>
            </a:bodyPr>
            <a:lstStyle/>
            <a:p>
              <a:pPr lvl="0" algn="ctr"/>
              <a:r>
                <a:rPr lang="en-US" sz="1600" b="1" dirty="0">
                  <a:solidFill>
                    <a:srgbClr val="FFFFFF"/>
                  </a:solidFill>
                  <a:latin typeface="Calibri" panose="020F0502020204030204" pitchFamily="34" charset="0"/>
                  <a:ea typeface="+mn-ea"/>
                  <a:cs typeface="Calibri" panose="020F0502020204030204" pitchFamily="34" charset="0"/>
                </a:rPr>
                <a:t>Dominant Player in Space</a:t>
              </a:r>
            </a:p>
          </p:txBody>
        </p:sp>
        <p:sp>
          <p:nvSpPr>
            <p:cNvPr id="16" name="Google Shape;469;p24"/>
            <p:cNvSpPr/>
            <p:nvPr/>
          </p:nvSpPr>
          <p:spPr>
            <a:xfrm>
              <a:off x="4402029" y="1841391"/>
              <a:ext cx="1733297" cy="1537777"/>
            </a:xfrm>
            <a:prstGeom prst="rect">
              <a:avLst/>
            </a:prstGeom>
            <a:solidFill>
              <a:schemeClr val="accent3"/>
            </a:solidFill>
            <a:ln>
              <a:noFill/>
            </a:ln>
          </p:spPr>
          <p:txBody>
            <a:bodyPr spcFirstLastPara="1" wrap="square" lIns="91426" tIns="45700" rIns="91426" bIns="45700" anchor="ctr" anchorCtr="0">
              <a:noAutofit/>
            </a:bodyPr>
            <a:lstStyle/>
            <a:p>
              <a:pPr lvl="0" algn="ctr"/>
              <a:r>
                <a:rPr lang="en-US" sz="1600" b="1" dirty="0">
                  <a:solidFill>
                    <a:srgbClr val="FFFFFF"/>
                  </a:solidFill>
                  <a:latin typeface="Calibri" panose="020F0502020204030204" pitchFamily="34" charset="0"/>
                  <a:cs typeface="Calibri" panose="020F0502020204030204" pitchFamily="34" charset="0"/>
                </a:rPr>
                <a:t>Diversification of Revenues</a:t>
              </a:r>
            </a:p>
          </p:txBody>
        </p:sp>
      </p:grpSp>
      <p:sp>
        <p:nvSpPr>
          <p:cNvPr id="3" name="TextBox 2">
            <a:extLst>
              <a:ext uri="{FF2B5EF4-FFF2-40B4-BE49-F238E27FC236}">
                <a16:creationId xmlns:a16="http://schemas.microsoft.com/office/drawing/2014/main" id="{C050C023-36AF-4C7D-84B3-AB65106D5C9C}"/>
              </a:ext>
            </a:extLst>
          </p:cNvPr>
          <p:cNvSpPr txBox="1"/>
          <p:nvPr/>
        </p:nvSpPr>
        <p:spPr>
          <a:xfrm>
            <a:off x="2300007" y="5367736"/>
            <a:ext cx="875920" cy="307777"/>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$15.34</a:t>
            </a:r>
          </a:p>
        </p:txBody>
      </p:sp>
      <p:sp>
        <p:nvSpPr>
          <p:cNvPr id="41" name="TextBox 40">
            <a:extLst>
              <a:ext uri="{FF2B5EF4-FFF2-40B4-BE49-F238E27FC236}">
                <a16:creationId xmlns:a16="http://schemas.microsoft.com/office/drawing/2014/main" id="{305CB077-DD48-4A2C-8C8C-36902277FA84}"/>
              </a:ext>
            </a:extLst>
          </p:cNvPr>
          <p:cNvSpPr txBox="1"/>
          <p:nvPr/>
        </p:nvSpPr>
        <p:spPr>
          <a:xfrm>
            <a:off x="4402031" y="5367562"/>
            <a:ext cx="875920" cy="307777"/>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$32.74</a:t>
            </a:r>
          </a:p>
        </p:txBody>
      </p:sp>
      <p:sp>
        <p:nvSpPr>
          <p:cNvPr id="45" name="TextBox 44">
            <a:extLst>
              <a:ext uri="{FF2B5EF4-FFF2-40B4-BE49-F238E27FC236}">
                <a16:creationId xmlns:a16="http://schemas.microsoft.com/office/drawing/2014/main" id="{57F82F9E-265B-443B-8FDF-0577797DF5AC}"/>
              </a:ext>
            </a:extLst>
          </p:cNvPr>
          <p:cNvSpPr txBox="1"/>
          <p:nvPr/>
        </p:nvSpPr>
        <p:spPr>
          <a:xfrm>
            <a:off x="8541980" y="3524164"/>
            <a:ext cx="875920" cy="307777"/>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$56.08</a:t>
            </a:r>
          </a:p>
        </p:txBody>
      </p:sp>
      <p:sp>
        <p:nvSpPr>
          <p:cNvPr id="46" name="TextBox 45">
            <a:extLst>
              <a:ext uri="{FF2B5EF4-FFF2-40B4-BE49-F238E27FC236}">
                <a16:creationId xmlns:a16="http://schemas.microsoft.com/office/drawing/2014/main" id="{909BB311-3A3D-4C28-9363-237C7626B15A}"/>
              </a:ext>
            </a:extLst>
          </p:cNvPr>
          <p:cNvSpPr txBox="1"/>
          <p:nvPr/>
        </p:nvSpPr>
        <p:spPr>
          <a:xfrm>
            <a:off x="6727066" y="4761413"/>
            <a:ext cx="875920" cy="307777"/>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$45.96</a:t>
            </a:r>
          </a:p>
        </p:txBody>
      </p:sp>
      <p:sp>
        <p:nvSpPr>
          <p:cNvPr id="47" name="TextBox 46">
            <a:extLst>
              <a:ext uri="{FF2B5EF4-FFF2-40B4-BE49-F238E27FC236}">
                <a16:creationId xmlns:a16="http://schemas.microsoft.com/office/drawing/2014/main" id="{FF3277C1-A582-401D-B542-C77EDCCE8378}"/>
              </a:ext>
            </a:extLst>
          </p:cNvPr>
          <p:cNvSpPr txBox="1"/>
          <p:nvPr/>
        </p:nvSpPr>
        <p:spPr>
          <a:xfrm>
            <a:off x="5697368" y="3524165"/>
            <a:ext cx="875920" cy="307777"/>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$31.77</a:t>
            </a:r>
          </a:p>
        </p:txBody>
      </p:sp>
      <p:sp>
        <p:nvSpPr>
          <p:cNvPr id="48" name="TextBox 47">
            <a:extLst>
              <a:ext uri="{FF2B5EF4-FFF2-40B4-BE49-F238E27FC236}">
                <a16:creationId xmlns:a16="http://schemas.microsoft.com/office/drawing/2014/main" id="{5FFAE272-F533-47FB-B0A6-FCB1BC909053}"/>
              </a:ext>
            </a:extLst>
          </p:cNvPr>
          <p:cNvSpPr txBox="1"/>
          <p:nvPr/>
        </p:nvSpPr>
        <p:spPr>
          <a:xfrm>
            <a:off x="2354935" y="4152271"/>
            <a:ext cx="875920" cy="307777"/>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$13.85</a:t>
            </a:r>
          </a:p>
        </p:txBody>
      </p:sp>
      <p:sp>
        <p:nvSpPr>
          <p:cNvPr id="49" name="TextBox 48">
            <a:extLst>
              <a:ext uri="{FF2B5EF4-FFF2-40B4-BE49-F238E27FC236}">
                <a16:creationId xmlns:a16="http://schemas.microsoft.com/office/drawing/2014/main" id="{352E8A1A-657D-454F-874A-71DAAD1A733A}"/>
              </a:ext>
            </a:extLst>
          </p:cNvPr>
          <p:cNvSpPr txBox="1"/>
          <p:nvPr/>
        </p:nvSpPr>
        <p:spPr>
          <a:xfrm>
            <a:off x="5129800" y="4155263"/>
            <a:ext cx="875920" cy="307777"/>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$36.96</a:t>
            </a:r>
          </a:p>
        </p:txBody>
      </p:sp>
      <p:sp>
        <p:nvSpPr>
          <p:cNvPr id="50" name="TextBox 49">
            <a:extLst>
              <a:ext uri="{FF2B5EF4-FFF2-40B4-BE49-F238E27FC236}">
                <a16:creationId xmlns:a16="http://schemas.microsoft.com/office/drawing/2014/main" id="{01C8FD82-2321-49B7-9A6E-CBC598CF92A3}"/>
              </a:ext>
            </a:extLst>
          </p:cNvPr>
          <p:cNvSpPr txBox="1"/>
          <p:nvPr/>
        </p:nvSpPr>
        <p:spPr>
          <a:xfrm>
            <a:off x="3929397" y="4761413"/>
            <a:ext cx="875920" cy="307777"/>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$22.28</a:t>
            </a:r>
          </a:p>
        </p:txBody>
      </p:sp>
      <p:sp>
        <p:nvSpPr>
          <p:cNvPr id="51" name="Google Shape;446;p24">
            <a:extLst>
              <a:ext uri="{FF2B5EF4-FFF2-40B4-BE49-F238E27FC236}">
                <a16:creationId xmlns:a16="http://schemas.microsoft.com/office/drawing/2014/main" id="{6CFA6F33-4C2C-4755-9E9E-FEBA9767A519}"/>
              </a:ext>
            </a:extLst>
          </p:cNvPr>
          <p:cNvSpPr/>
          <p:nvPr/>
        </p:nvSpPr>
        <p:spPr>
          <a:xfrm>
            <a:off x="640499" y="3315211"/>
            <a:ext cx="1659506" cy="612648"/>
          </a:xfrm>
          <a:prstGeom prst="roundRect">
            <a:avLst>
              <a:gd name="adj" fmla="val 16667"/>
            </a:avLst>
          </a:prstGeom>
          <a:solidFill>
            <a:schemeClr val="accent1"/>
          </a:solidFill>
          <a:ln>
            <a:solidFill>
              <a:schemeClr val="accent1"/>
            </a:solidFill>
          </a:ln>
        </p:spPr>
        <p:txBody>
          <a:bodyPr spcFirstLastPara="1" wrap="square" lIns="91426" tIns="45700" rIns="91426"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350"/>
              <a:buFont typeface="Arial"/>
              <a:buNone/>
              <a:tabLst/>
              <a:defRPr/>
            </a:pPr>
            <a:r>
              <a:rPr lang="en-US" sz="1601" b="1" dirty="0">
                <a:solidFill>
                  <a:srgbClr val="FFFFFF"/>
                </a:solidFill>
                <a:latin typeface="Calibri" panose="020F0502020204030204" pitchFamily="34" charset="0"/>
                <a:ea typeface="Roboto" panose="020B0604020202020204" charset="0"/>
                <a:cs typeface="Calibri" panose="020F0502020204030204" pitchFamily="34" charset="0"/>
              </a:rPr>
              <a:t>DCF: Upside Range</a:t>
            </a:r>
            <a:endParaRPr kumimoji="0" sz="1601" b="1" i="0" u="none" strike="noStrike" kern="0" cap="none" spc="0" normalizeH="0" baseline="0" noProof="0" dirty="0">
              <a:ln>
                <a:noFill/>
              </a:ln>
              <a:solidFill>
                <a:srgbClr val="FFFFFF"/>
              </a:solidFill>
              <a:effectLst/>
              <a:uLnTx/>
              <a:uFillTx/>
              <a:latin typeface="Calibri" panose="020F0502020204030204" pitchFamily="34" charset="0"/>
              <a:ea typeface="Roboto" panose="020B0604020202020204" charset="0"/>
              <a:cs typeface="Calibri" panose="020F0502020204030204" pitchFamily="34" charset="0"/>
              <a:sym typeface="Arial"/>
            </a:endParaRPr>
          </a:p>
        </p:txBody>
      </p:sp>
      <p:sp>
        <p:nvSpPr>
          <p:cNvPr id="53" name="Google Shape;446;p24">
            <a:extLst>
              <a:ext uri="{FF2B5EF4-FFF2-40B4-BE49-F238E27FC236}">
                <a16:creationId xmlns:a16="http://schemas.microsoft.com/office/drawing/2014/main" id="{32A4CB7F-FC9F-4128-A70D-C41807663996}"/>
              </a:ext>
            </a:extLst>
          </p:cNvPr>
          <p:cNvSpPr/>
          <p:nvPr/>
        </p:nvSpPr>
        <p:spPr>
          <a:xfrm>
            <a:off x="640499" y="3965339"/>
            <a:ext cx="1659507" cy="612648"/>
          </a:xfrm>
          <a:prstGeom prst="roundRect">
            <a:avLst>
              <a:gd name="adj" fmla="val 16667"/>
            </a:avLst>
          </a:prstGeom>
          <a:solidFill>
            <a:schemeClr val="accent1"/>
          </a:solidFill>
          <a:ln>
            <a:solidFill>
              <a:schemeClr val="accent1"/>
            </a:solidFill>
          </a:ln>
        </p:spPr>
        <p:txBody>
          <a:bodyPr spcFirstLastPara="1" wrap="square" lIns="91426" tIns="45700" rIns="91426"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350"/>
              <a:buFont typeface="Arial"/>
              <a:buNone/>
              <a:tabLst/>
              <a:defRPr/>
            </a:pPr>
            <a:r>
              <a:rPr lang="en-US" sz="1601" b="1" dirty="0">
                <a:solidFill>
                  <a:srgbClr val="FFFFFF"/>
                </a:solidFill>
                <a:latin typeface="Calibri" panose="020F0502020204030204" pitchFamily="34" charset="0"/>
                <a:ea typeface="Roboto" panose="020B0604020202020204" charset="0"/>
                <a:cs typeface="Calibri" panose="020F0502020204030204" pitchFamily="34" charset="0"/>
              </a:rPr>
              <a:t>DCF: Downside Range</a:t>
            </a:r>
            <a:endParaRPr kumimoji="0" sz="1601" b="1" i="0" u="none" strike="noStrike" kern="0" cap="none" spc="0" normalizeH="0" baseline="0" noProof="0" dirty="0">
              <a:ln>
                <a:noFill/>
              </a:ln>
              <a:solidFill>
                <a:srgbClr val="FFFFFF"/>
              </a:solidFill>
              <a:effectLst/>
              <a:uLnTx/>
              <a:uFillTx/>
              <a:latin typeface="Calibri" panose="020F0502020204030204" pitchFamily="34" charset="0"/>
              <a:ea typeface="Roboto" panose="020B0604020202020204" charset="0"/>
              <a:cs typeface="Calibri" panose="020F0502020204030204" pitchFamily="34" charset="0"/>
              <a:sym typeface="Arial"/>
            </a:endParaRPr>
          </a:p>
        </p:txBody>
      </p:sp>
      <p:sp>
        <p:nvSpPr>
          <p:cNvPr id="54" name="Google Shape;446;p24">
            <a:extLst>
              <a:ext uri="{FF2B5EF4-FFF2-40B4-BE49-F238E27FC236}">
                <a16:creationId xmlns:a16="http://schemas.microsoft.com/office/drawing/2014/main" id="{11AB54DB-89D1-4105-AEF5-B69DF43F9B79}"/>
              </a:ext>
            </a:extLst>
          </p:cNvPr>
          <p:cNvSpPr/>
          <p:nvPr/>
        </p:nvSpPr>
        <p:spPr>
          <a:xfrm>
            <a:off x="640500" y="4609031"/>
            <a:ext cx="1659506" cy="612648"/>
          </a:xfrm>
          <a:prstGeom prst="roundRect">
            <a:avLst>
              <a:gd name="adj" fmla="val 16667"/>
            </a:avLst>
          </a:prstGeom>
          <a:solidFill>
            <a:schemeClr val="accent1"/>
          </a:solidFill>
          <a:ln>
            <a:solidFill>
              <a:schemeClr val="accent1"/>
            </a:solidFill>
          </a:ln>
        </p:spPr>
        <p:txBody>
          <a:bodyPr spcFirstLastPara="1" wrap="square" lIns="91426" tIns="45700" rIns="91426"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350"/>
              <a:buFont typeface="Arial"/>
              <a:buNone/>
              <a:tabLst/>
              <a:defRPr/>
            </a:pPr>
            <a:r>
              <a:rPr lang="en-US" sz="1601" b="1" dirty="0">
                <a:solidFill>
                  <a:srgbClr val="FFFFFF"/>
                </a:solidFill>
                <a:latin typeface="Calibri" panose="020F0502020204030204" pitchFamily="34" charset="0"/>
                <a:ea typeface="Roboto" panose="020B0604020202020204" charset="0"/>
                <a:cs typeface="Calibri" panose="020F0502020204030204" pitchFamily="34" charset="0"/>
              </a:rPr>
              <a:t>DCF: Base Range</a:t>
            </a:r>
            <a:endParaRPr kumimoji="0" sz="1601" b="1" i="0" u="none" strike="noStrike" kern="0" cap="none" spc="0" normalizeH="0" baseline="0" noProof="0" dirty="0">
              <a:ln>
                <a:noFill/>
              </a:ln>
              <a:solidFill>
                <a:srgbClr val="FFFFFF"/>
              </a:solidFill>
              <a:effectLst/>
              <a:uLnTx/>
              <a:uFillTx/>
              <a:latin typeface="Calibri" panose="020F0502020204030204" pitchFamily="34" charset="0"/>
              <a:ea typeface="Roboto" panose="020B0604020202020204" charset="0"/>
              <a:cs typeface="Calibri" panose="020F0502020204030204" pitchFamily="34" charset="0"/>
              <a:sym typeface="Arial"/>
            </a:endParaRPr>
          </a:p>
        </p:txBody>
      </p:sp>
      <p:sp>
        <p:nvSpPr>
          <p:cNvPr id="55" name="Google Shape;446;p24">
            <a:extLst>
              <a:ext uri="{FF2B5EF4-FFF2-40B4-BE49-F238E27FC236}">
                <a16:creationId xmlns:a16="http://schemas.microsoft.com/office/drawing/2014/main" id="{B364116E-5B39-4C37-B76B-31A30ABED497}"/>
              </a:ext>
            </a:extLst>
          </p:cNvPr>
          <p:cNvSpPr/>
          <p:nvPr/>
        </p:nvSpPr>
        <p:spPr>
          <a:xfrm>
            <a:off x="640499" y="5252723"/>
            <a:ext cx="1659507" cy="612648"/>
          </a:xfrm>
          <a:prstGeom prst="roundRect">
            <a:avLst>
              <a:gd name="adj" fmla="val 16667"/>
            </a:avLst>
          </a:prstGeom>
          <a:solidFill>
            <a:schemeClr val="accent1"/>
          </a:solidFill>
          <a:ln>
            <a:solidFill>
              <a:schemeClr val="accent1"/>
            </a:solidFill>
          </a:ln>
        </p:spPr>
        <p:txBody>
          <a:bodyPr spcFirstLastPara="1" wrap="square" lIns="91426" tIns="45700" rIns="91426"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350"/>
              <a:buFont typeface="Arial"/>
              <a:buNone/>
              <a:tabLst/>
              <a:defRPr/>
            </a:pPr>
            <a:r>
              <a:rPr lang="en-US" sz="1601" b="1" dirty="0">
                <a:solidFill>
                  <a:srgbClr val="FFFFFF"/>
                </a:solidFill>
                <a:latin typeface="Calibri" panose="020F0502020204030204" pitchFamily="34" charset="0"/>
                <a:ea typeface="Roboto" panose="020B0604020202020204" charset="0"/>
                <a:cs typeface="Calibri" panose="020F0502020204030204" pitchFamily="34" charset="0"/>
              </a:rPr>
              <a:t>52 Week Range</a:t>
            </a:r>
            <a:endParaRPr kumimoji="0" sz="1601" b="1" i="0" u="none" strike="noStrike" kern="0" cap="none" spc="0" normalizeH="0" baseline="0" noProof="0" dirty="0">
              <a:ln>
                <a:noFill/>
              </a:ln>
              <a:solidFill>
                <a:srgbClr val="FFFFFF"/>
              </a:solidFill>
              <a:effectLst/>
              <a:uLnTx/>
              <a:uFillTx/>
              <a:latin typeface="Calibri" panose="020F0502020204030204" pitchFamily="34" charset="0"/>
              <a:ea typeface="Roboto" panose="020B0604020202020204" charset="0"/>
              <a:cs typeface="Calibri" panose="020F0502020204030204" pitchFamily="34" charset="0"/>
              <a:sym typeface="Arial"/>
            </a:endParaRPr>
          </a:p>
        </p:txBody>
      </p:sp>
      <p:sp>
        <p:nvSpPr>
          <p:cNvPr id="56" name="Text Placeholder 7">
            <a:extLst>
              <a:ext uri="{FF2B5EF4-FFF2-40B4-BE49-F238E27FC236}">
                <a16:creationId xmlns:a16="http://schemas.microsoft.com/office/drawing/2014/main" id="{1DDBD5B3-60A8-4B07-A4E8-A8520A2FA76B}"/>
              </a:ext>
            </a:extLst>
          </p:cNvPr>
          <p:cNvSpPr txBox="1">
            <a:spLocks/>
          </p:cNvSpPr>
          <p:nvPr/>
        </p:nvSpPr>
        <p:spPr>
          <a:xfrm>
            <a:off x="404156" y="6269037"/>
            <a:ext cx="9337157" cy="831845"/>
          </a:xfrm>
          <a:prstGeom prst="rect">
            <a:avLst/>
          </a:prstGeom>
        </p:spPr>
        <p:txBody>
          <a:bodyPr/>
          <a:lstStyle>
            <a:defPPr marR="0" lvl="0" algn="l" rtl="0">
              <a:lnSpc>
                <a:spcPct val="100000"/>
              </a:lnSpc>
              <a:spcBef>
                <a:spcPts val="0"/>
              </a:spcBef>
              <a:spcAft>
                <a:spcPts val="0"/>
              </a:spcAft>
            </a:defPPr>
            <a:lvl1pPr marL="285750" marR="0" lvl="0" indent="-285750" algn="l" rtl="0">
              <a:lnSpc>
                <a:spcPct val="100000"/>
              </a:lnSpc>
              <a:spcBef>
                <a:spcPts val="0"/>
              </a:spcBef>
              <a:spcAft>
                <a:spcPts val="0"/>
              </a:spcAft>
              <a:buClr>
                <a:srgbClr val="000000"/>
              </a:buClr>
              <a:buFont typeface="Wingdings" panose="05000000000000000000" pitchFamily="2" charset="2"/>
              <a:buChar char="§"/>
              <a:defRPr sz="1400" b="0" i="0" u="none" strike="noStrike" cap="none">
                <a:solidFill>
                  <a:srgbClr val="000000"/>
                </a:solidFill>
                <a:latin typeface="Calibri" panose="020F0502020204030204" pitchFamily="34" charset="0"/>
                <a:ea typeface="Arial"/>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indent="0">
              <a:buNone/>
            </a:pPr>
            <a:r>
              <a:rPr lang="en-US" sz="1800" b="1" dirty="0"/>
              <a:t>Conclusion</a:t>
            </a:r>
            <a:r>
              <a:rPr lang="en-US" dirty="0"/>
              <a:t>: TPIC has a strong growth profile, but a relatively cheap valuation when looked at compared to itself (52 week range) and to peers. Management’s decision to eschew profits today in favor of investing in the core business will pay off immensely down the road. </a:t>
            </a:r>
          </a:p>
        </p:txBody>
      </p:sp>
      <p:graphicFrame>
        <p:nvGraphicFramePr>
          <p:cNvPr id="29" name="Chart 28">
            <a:extLst>
              <a:ext uri="{FF2B5EF4-FFF2-40B4-BE49-F238E27FC236}">
                <a16:creationId xmlns:a16="http://schemas.microsoft.com/office/drawing/2014/main" id="{7AE1BF01-7FAB-4CA4-BF30-457ADBC87AF2}"/>
              </a:ext>
            </a:extLst>
          </p:cNvPr>
          <p:cNvGraphicFramePr>
            <a:graphicFrameLocks/>
          </p:cNvGraphicFramePr>
          <p:nvPr>
            <p:extLst>
              <p:ext uri="{D42A27DB-BD31-4B8C-83A1-F6EECF244321}">
                <p14:modId xmlns:p14="http://schemas.microsoft.com/office/powerpoint/2010/main" val="2214438906"/>
              </p:ext>
            </p:extLst>
          </p:nvPr>
        </p:nvGraphicFramePr>
        <p:xfrm>
          <a:off x="2830995" y="3244582"/>
          <a:ext cx="6535891" cy="27288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71986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06BB08-4016-4AC1-AAAB-BE42F038A9CA}"/>
              </a:ext>
            </a:extLst>
          </p:cNvPr>
          <p:cNvSpPr>
            <a:spLocks noGrp="1"/>
          </p:cNvSpPr>
          <p:nvPr>
            <p:ph type="sldNum" idx="12"/>
          </p:nvPr>
        </p:nvSpPr>
        <p:spPr/>
        <p:txBody>
          <a:bodyPr/>
          <a:lstStyle/>
          <a:p>
            <a:pPr algn="r"/>
            <a:fld id="{00000000-1234-1234-1234-123412341234}" type="slidenum">
              <a:rPr lang="en-US" smtClean="0"/>
              <a:pPr algn="r"/>
              <a:t>19</a:t>
            </a:fld>
            <a:endParaRPr lang="en-US" dirty="0"/>
          </a:p>
        </p:txBody>
      </p:sp>
      <p:sp>
        <p:nvSpPr>
          <p:cNvPr id="3" name="Text Placeholder 2">
            <a:extLst>
              <a:ext uri="{FF2B5EF4-FFF2-40B4-BE49-F238E27FC236}">
                <a16:creationId xmlns:a16="http://schemas.microsoft.com/office/drawing/2014/main" id="{3AC81674-952E-4B40-90E5-C8734010ACB3}"/>
              </a:ext>
            </a:extLst>
          </p:cNvPr>
          <p:cNvSpPr>
            <a:spLocks noGrp="1"/>
          </p:cNvSpPr>
          <p:nvPr>
            <p:ph type="body" sz="quarter" idx="13"/>
          </p:nvPr>
        </p:nvSpPr>
        <p:spPr/>
        <p:txBody>
          <a:bodyPr/>
          <a:lstStyle/>
          <a:p>
            <a:endParaRPr lang="en-US"/>
          </a:p>
        </p:txBody>
      </p:sp>
      <p:sp>
        <p:nvSpPr>
          <p:cNvPr id="4" name="Text Placeholder 3">
            <a:extLst>
              <a:ext uri="{FF2B5EF4-FFF2-40B4-BE49-F238E27FC236}">
                <a16:creationId xmlns:a16="http://schemas.microsoft.com/office/drawing/2014/main" id="{41685B49-CB36-4973-AF4A-12A5A71D8701}"/>
              </a:ext>
            </a:extLst>
          </p:cNvPr>
          <p:cNvSpPr>
            <a:spLocks noGrp="1"/>
          </p:cNvSpPr>
          <p:nvPr>
            <p:ph type="body" sz="quarter" idx="24"/>
          </p:nvPr>
        </p:nvSpPr>
        <p:spPr/>
        <p:txBody>
          <a:bodyPr/>
          <a:lstStyle/>
          <a:p>
            <a:r>
              <a:rPr lang="en-US" dirty="0"/>
              <a:t>TPIC Income Statement Information</a:t>
            </a:r>
          </a:p>
        </p:txBody>
      </p:sp>
      <p:pic>
        <p:nvPicPr>
          <p:cNvPr id="5" name="Picture 4">
            <a:extLst>
              <a:ext uri="{FF2B5EF4-FFF2-40B4-BE49-F238E27FC236}">
                <a16:creationId xmlns:a16="http://schemas.microsoft.com/office/drawing/2014/main" id="{2A1D70AA-DEE1-4016-86C1-411728BD22FF}"/>
              </a:ext>
            </a:extLst>
          </p:cNvPr>
          <p:cNvPicPr>
            <a:picLocks noChangeAspect="1"/>
          </p:cNvPicPr>
          <p:nvPr/>
        </p:nvPicPr>
        <p:blipFill rotWithShape="1">
          <a:blip r:embed="rId2"/>
          <a:srcRect l="15110" t="9050" r="1912" b="18223"/>
          <a:stretch/>
        </p:blipFill>
        <p:spPr>
          <a:xfrm>
            <a:off x="200024" y="1532237"/>
            <a:ext cx="9549308" cy="4707925"/>
          </a:xfrm>
          <a:prstGeom prst="rect">
            <a:avLst/>
          </a:prstGeom>
        </p:spPr>
      </p:pic>
    </p:spTree>
    <p:extLst>
      <p:ext uri="{BB962C8B-B14F-4D97-AF65-F5344CB8AC3E}">
        <p14:creationId xmlns:p14="http://schemas.microsoft.com/office/powerpoint/2010/main" val="221992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55D4E8-28C3-4032-A3EF-FA0D17B05859}"/>
              </a:ext>
            </a:extLst>
          </p:cNvPr>
          <p:cNvSpPr>
            <a:spLocks noGrp="1"/>
          </p:cNvSpPr>
          <p:nvPr>
            <p:ph type="body" sz="quarter" idx="16"/>
          </p:nvPr>
        </p:nvSpPr>
        <p:spPr>
          <a:xfrm>
            <a:off x="5431185" y="4116875"/>
            <a:ext cx="3931920" cy="310896"/>
          </a:xfrm>
        </p:spPr>
        <p:txBody>
          <a:bodyPr/>
          <a:lstStyle/>
          <a:p>
            <a:r>
              <a:rPr lang="en-US" dirty="0"/>
              <a:t>Historical U.S. Renewable Generation</a:t>
            </a:r>
          </a:p>
        </p:txBody>
      </p:sp>
      <p:sp>
        <p:nvSpPr>
          <p:cNvPr id="3" name="Text Placeholder 2">
            <a:extLst>
              <a:ext uri="{FF2B5EF4-FFF2-40B4-BE49-F238E27FC236}">
                <a16:creationId xmlns:a16="http://schemas.microsoft.com/office/drawing/2014/main" id="{E5CA3802-CFBE-44A2-9E51-781D45A6CDE0}"/>
              </a:ext>
            </a:extLst>
          </p:cNvPr>
          <p:cNvSpPr>
            <a:spLocks noGrp="1"/>
          </p:cNvSpPr>
          <p:nvPr>
            <p:ph type="body" sz="quarter" idx="17"/>
          </p:nvPr>
        </p:nvSpPr>
        <p:spPr/>
        <p:txBody>
          <a:bodyPr/>
          <a:lstStyle/>
          <a:p>
            <a:r>
              <a:rPr lang="en-US" dirty="0"/>
              <a:t>Competitors</a:t>
            </a:r>
          </a:p>
        </p:txBody>
      </p:sp>
      <p:sp>
        <p:nvSpPr>
          <p:cNvPr id="5" name="Text Placeholder 4">
            <a:extLst>
              <a:ext uri="{FF2B5EF4-FFF2-40B4-BE49-F238E27FC236}">
                <a16:creationId xmlns:a16="http://schemas.microsoft.com/office/drawing/2014/main" id="{726928FB-8FB7-4F86-868D-0277FD2EE345}"/>
              </a:ext>
            </a:extLst>
          </p:cNvPr>
          <p:cNvSpPr>
            <a:spLocks noGrp="1"/>
          </p:cNvSpPr>
          <p:nvPr>
            <p:ph type="body" sz="quarter" idx="15"/>
          </p:nvPr>
        </p:nvSpPr>
        <p:spPr>
          <a:xfrm>
            <a:off x="722026" y="1281959"/>
            <a:ext cx="3931920" cy="310896"/>
          </a:xfrm>
        </p:spPr>
        <p:txBody>
          <a:bodyPr/>
          <a:lstStyle/>
          <a:p>
            <a:r>
              <a:rPr lang="en-US" dirty="0"/>
              <a:t>Overall</a:t>
            </a:r>
          </a:p>
        </p:txBody>
      </p:sp>
      <p:sp>
        <p:nvSpPr>
          <p:cNvPr id="6" name="Slide Number Placeholder 5">
            <a:extLst>
              <a:ext uri="{FF2B5EF4-FFF2-40B4-BE49-F238E27FC236}">
                <a16:creationId xmlns:a16="http://schemas.microsoft.com/office/drawing/2014/main" id="{FD4D38B5-BA27-4694-99CF-93DD4B06552A}"/>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smtClean="0">
                <a:ln>
                  <a:noFill/>
                </a:ln>
                <a:solidFill>
                  <a:srgbClr val="000000"/>
                </a:solidFill>
                <a:effectLst/>
                <a:uLnTx/>
                <a:uFillTx/>
                <a:latin typeface="Calibri" panose="020F0502020204030204" pitchFamily="34" charset="0"/>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7" name="Text Placeholder 6">
            <a:extLst>
              <a:ext uri="{FF2B5EF4-FFF2-40B4-BE49-F238E27FC236}">
                <a16:creationId xmlns:a16="http://schemas.microsoft.com/office/drawing/2014/main" id="{50A31724-2E5D-43EB-B378-0F39D0BECC06}"/>
              </a:ext>
            </a:extLst>
          </p:cNvPr>
          <p:cNvSpPr>
            <a:spLocks noGrp="1"/>
          </p:cNvSpPr>
          <p:nvPr>
            <p:ph type="body" sz="quarter" idx="13"/>
          </p:nvPr>
        </p:nvSpPr>
        <p:spPr/>
        <p:txBody>
          <a:bodyPr/>
          <a:lstStyle/>
          <a:p>
            <a:r>
              <a:rPr lang="en-US" dirty="0"/>
              <a:t>Sources: DOE, EIA</a:t>
            </a:r>
          </a:p>
          <a:p>
            <a:r>
              <a:rPr lang="en-US" dirty="0"/>
              <a:t>Analyst: Ian Cupello</a:t>
            </a:r>
          </a:p>
        </p:txBody>
      </p:sp>
      <p:sp>
        <p:nvSpPr>
          <p:cNvPr id="8" name="Text Placeholder 7">
            <a:extLst>
              <a:ext uri="{FF2B5EF4-FFF2-40B4-BE49-F238E27FC236}">
                <a16:creationId xmlns:a16="http://schemas.microsoft.com/office/drawing/2014/main" id="{CA24707B-7658-4773-BE7B-5F4AE292984C}"/>
              </a:ext>
            </a:extLst>
          </p:cNvPr>
          <p:cNvSpPr>
            <a:spLocks noGrp="1"/>
          </p:cNvSpPr>
          <p:nvPr>
            <p:ph type="body" sz="quarter" idx="19"/>
          </p:nvPr>
        </p:nvSpPr>
        <p:spPr>
          <a:xfrm>
            <a:off x="703760" y="1634399"/>
            <a:ext cx="4024993" cy="2370138"/>
          </a:xfrm>
        </p:spPr>
        <p:txBody>
          <a:bodyPr/>
          <a:lstStyle/>
          <a:p>
            <a:r>
              <a:rPr lang="en-US" dirty="0"/>
              <a:t>Most states require utilities to generate a portion of their electricity from renewable sources</a:t>
            </a:r>
          </a:p>
          <a:p>
            <a:r>
              <a:rPr lang="en-US" dirty="0"/>
              <a:t>Companies benefit from electricity production tax credits (PTC)</a:t>
            </a:r>
          </a:p>
          <a:p>
            <a:pPr lvl="0">
              <a:defRPr/>
            </a:pPr>
            <a:r>
              <a:rPr lang="en-US" dirty="0"/>
              <a:t>Increased opportunities for renewables due to state and federal policy initiatives</a:t>
            </a:r>
          </a:p>
          <a:p>
            <a:pPr lvl="0">
              <a:defRPr/>
            </a:pPr>
            <a:r>
              <a:rPr lang="en-US" dirty="0"/>
              <a:t>Renewable energy outpaced coal by providing 25% of the U.S. power in 2019</a:t>
            </a:r>
          </a:p>
          <a:p>
            <a:pPr lvl="0">
              <a:defRPr/>
            </a:pPr>
            <a:r>
              <a:rPr lang="en-US" dirty="0"/>
              <a:t>Renewables are becoming cheaper than ever for the consumer</a:t>
            </a:r>
          </a:p>
          <a:p>
            <a:pPr lvl="0">
              <a:defRPr/>
            </a:pPr>
            <a:r>
              <a:rPr lang="en-US" dirty="0"/>
              <a:t>Renewables saw significant demand from most market segments</a:t>
            </a:r>
          </a:p>
          <a:p>
            <a:pPr lvl="0">
              <a:defRPr/>
            </a:pPr>
            <a:r>
              <a:rPr lang="en-US" dirty="0"/>
              <a:t>1 out of every 3 Americans live in a community that has committed to or has achieved 100% clean electricity </a:t>
            </a:r>
          </a:p>
          <a:p>
            <a:endParaRPr lang="en-US" dirty="0"/>
          </a:p>
        </p:txBody>
      </p:sp>
      <p:sp>
        <p:nvSpPr>
          <p:cNvPr id="12" name="Text Placeholder 11">
            <a:extLst>
              <a:ext uri="{FF2B5EF4-FFF2-40B4-BE49-F238E27FC236}">
                <a16:creationId xmlns:a16="http://schemas.microsoft.com/office/drawing/2014/main" id="{4360E13A-4054-4F43-8F11-4DECCD2C6831}"/>
              </a:ext>
            </a:extLst>
          </p:cNvPr>
          <p:cNvSpPr>
            <a:spLocks noGrp="1"/>
          </p:cNvSpPr>
          <p:nvPr>
            <p:ph type="body" sz="quarter" idx="24"/>
          </p:nvPr>
        </p:nvSpPr>
        <p:spPr/>
        <p:txBody>
          <a:bodyPr/>
          <a:lstStyle/>
          <a:p>
            <a:r>
              <a:rPr lang="en-US" dirty="0"/>
              <a:t>Renewables Industry Overview</a:t>
            </a:r>
          </a:p>
        </p:txBody>
      </p:sp>
      <p:pic>
        <p:nvPicPr>
          <p:cNvPr id="9" name="Picture 8">
            <a:extLst>
              <a:ext uri="{FF2B5EF4-FFF2-40B4-BE49-F238E27FC236}">
                <a16:creationId xmlns:a16="http://schemas.microsoft.com/office/drawing/2014/main" id="{BB3CC66E-B4D4-46F0-85B7-0C3B3C1DEC4C}"/>
              </a:ext>
            </a:extLst>
          </p:cNvPr>
          <p:cNvPicPr>
            <a:picLocks noChangeAspect="1"/>
          </p:cNvPicPr>
          <p:nvPr/>
        </p:nvPicPr>
        <p:blipFill>
          <a:blip r:embed="rId3"/>
          <a:stretch>
            <a:fillRect/>
          </a:stretch>
        </p:blipFill>
        <p:spPr>
          <a:xfrm>
            <a:off x="4977827" y="4627591"/>
            <a:ext cx="4838636" cy="2324200"/>
          </a:xfrm>
          <a:prstGeom prst="rect">
            <a:avLst/>
          </a:prstGeom>
        </p:spPr>
      </p:pic>
      <p:pic>
        <p:nvPicPr>
          <p:cNvPr id="2050" name="Picture 2" descr="Image result for wind power lm">
            <a:extLst>
              <a:ext uri="{FF2B5EF4-FFF2-40B4-BE49-F238E27FC236}">
                <a16:creationId xmlns:a16="http://schemas.microsoft.com/office/drawing/2014/main" id="{BEB9A264-244A-4A5E-9114-AA89B5D936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0941" y="1851520"/>
            <a:ext cx="1891344" cy="58664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sinoma science &amp; technology co. ltd">
            <a:extLst>
              <a:ext uri="{FF2B5EF4-FFF2-40B4-BE49-F238E27FC236}">
                <a16:creationId xmlns:a16="http://schemas.microsoft.com/office/drawing/2014/main" id="{EC13A633-0A27-4C5B-B323-3912FE91B0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71761" y="1723891"/>
            <a:ext cx="1891344" cy="77987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C6C4816B-DC3B-4171-AEE5-6F8377227FA5}"/>
              </a:ext>
            </a:extLst>
          </p:cNvPr>
          <p:cNvPicPr>
            <a:picLocks noChangeAspect="1"/>
          </p:cNvPicPr>
          <p:nvPr/>
        </p:nvPicPr>
        <p:blipFill>
          <a:blip r:embed="rId6"/>
          <a:stretch>
            <a:fillRect/>
          </a:stretch>
        </p:blipFill>
        <p:spPr>
          <a:xfrm>
            <a:off x="5470941" y="2692940"/>
            <a:ext cx="3790950" cy="1209675"/>
          </a:xfrm>
          <a:prstGeom prst="rect">
            <a:avLst/>
          </a:prstGeom>
        </p:spPr>
      </p:pic>
    </p:spTree>
    <p:extLst>
      <p:ext uri="{BB962C8B-B14F-4D97-AF65-F5344CB8AC3E}">
        <p14:creationId xmlns:p14="http://schemas.microsoft.com/office/powerpoint/2010/main" val="41341745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294EA75-0902-436A-B974-0D98604FE77F}"/>
              </a:ext>
            </a:extLst>
          </p:cNvPr>
          <p:cNvSpPr>
            <a:spLocks noGrp="1"/>
          </p:cNvSpPr>
          <p:nvPr>
            <p:ph type="sldNum" idx="12"/>
          </p:nvPr>
        </p:nvSpPr>
        <p:spPr/>
        <p:txBody>
          <a:bodyPr/>
          <a:lstStyle/>
          <a:p>
            <a:pPr algn="r"/>
            <a:fld id="{00000000-1234-1234-1234-123412341234}" type="slidenum">
              <a:rPr lang="en-US" smtClean="0"/>
              <a:pPr algn="r"/>
              <a:t>20</a:t>
            </a:fld>
            <a:endParaRPr lang="en-US" dirty="0"/>
          </a:p>
        </p:txBody>
      </p:sp>
      <p:sp>
        <p:nvSpPr>
          <p:cNvPr id="4" name="Text Placeholder 3">
            <a:extLst>
              <a:ext uri="{FF2B5EF4-FFF2-40B4-BE49-F238E27FC236}">
                <a16:creationId xmlns:a16="http://schemas.microsoft.com/office/drawing/2014/main" id="{770269BA-7DAA-4C20-9C87-2D8980C7AACC}"/>
              </a:ext>
            </a:extLst>
          </p:cNvPr>
          <p:cNvSpPr>
            <a:spLocks noGrp="1"/>
          </p:cNvSpPr>
          <p:nvPr>
            <p:ph type="body" sz="quarter" idx="24"/>
          </p:nvPr>
        </p:nvSpPr>
        <p:spPr>
          <a:xfrm>
            <a:off x="1429623" y="275104"/>
            <a:ext cx="7138643" cy="429768"/>
          </a:xfrm>
        </p:spPr>
        <p:txBody>
          <a:bodyPr/>
          <a:lstStyle/>
          <a:p>
            <a:r>
              <a:rPr lang="en-US" dirty="0"/>
              <a:t>Intrinsic Valuation – DCF Base Case (Bloomberg WACC)</a:t>
            </a:r>
          </a:p>
        </p:txBody>
      </p:sp>
      <p:sp>
        <p:nvSpPr>
          <p:cNvPr id="13" name="Text Placeholder 2">
            <a:extLst>
              <a:ext uri="{FF2B5EF4-FFF2-40B4-BE49-F238E27FC236}">
                <a16:creationId xmlns:a16="http://schemas.microsoft.com/office/drawing/2014/main" id="{BE872189-6245-EA49-8CCA-000F3CEF57C9}"/>
              </a:ext>
            </a:extLst>
          </p:cNvPr>
          <p:cNvSpPr txBox="1">
            <a:spLocks/>
          </p:cNvSpPr>
          <p:nvPr/>
        </p:nvSpPr>
        <p:spPr>
          <a:xfrm>
            <a:off x="192274" y="7219950"/>
            <a:ext cx="2628902" cy="41116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rgbClr val="000000"/>
                </a:solidFill>
                <a:latin typeface="Calibri" panose="020F0502020204030204" pitchFamily="34" charset="0"/>
                <a:ea typeface="Arial"/>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dirty="0"/>
              <a:t>Analyst: Alyssa Allen</a:t>
            </a:r>
          </a:p>
          <a:p>
            <a:r>
              <a:rPr lang="en-US" dirty="0"/>
              <a:t>Source: TPIC Bull DCF</a:t>
            </a:r>
          </a:p>
        </p:txBody>
      </p:sp>
      <p:pic>
        <p:nvPicPr>
          <p:cNvPr id="6" name="Picture 5"/>
          <p:cNvPicPr>
            <a:picLocks noChangeAspect="1"/>
          </p:cNvPicPr>
          <p:nvPr>
            <p:custDataLst>
              <p:tags r:id="rId1"/>
            </p:custDataLst>
          </p:nvPr>
        </p:nvPicPr>
        <p:blipFill>
          <a:blip r:embed="rId5"/>
          <a:stretch>
            <a:fillRect/>
          </a:stretch>
        </p:blipFill>
        <p:spPr>
          <a:xfrm>
            <a:off x="1214626" y="1277419"/>
            <a:ext cx="3213100" cy="1905000"/>
          </a:xfrm>
          <a:prstGeom prst="rect">
            <a:avLst/>
          </a:prstGeom>
          <a:noFill/>
          <a:ln/>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custDataLst>
              <p:tags r:id="rId2"/>
            </p:custDataLst>
          </p:nvPr>
        </p:nvPicPr>
        <p:blipFill>
          <a:blip r:embed="rId6"/>
          <a:stretch>
            <a:fillRect/>
          </a:stretch>
        </p:blipFill>
        <p:spPr>
          <a:xfrm>
            <a:off x="5630674" y="1277419"/>
            <a:ext cx="3213100" cy="1917700"/>
          </a:xfrm>
          <a:prstGeom prst="rect">
            <a:avLst/>
          </a:prstGeom>
          <a:noFill/>
          <a:ln/>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custDataLst>
              <p:tags r:id="rId3"/>
            </p:custDataLst>
          </p:nvPr>
        </p:nvPicPr>
        <p:blipFill>
          <a:blip r:embed="rId7"/>
          <a:stretch>
            <a:fillRect/>
          </a:stretch>
        </p:blipFill>
        <p:spPr>
          <a:xfrm>
            <a:off x="307151" y="3627993"/>
            <a:ext cx="9449197" cy="3223977"/>
          </a:xfrm>
          <a:prstGeom prst="rect">
            <a:avLst/>
          </a:prstGeom>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212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294EA75-0902-436A-B974-0D98604FE77F}"/>
              </a:ext>
            </a:extLst>
          </p:cNvPr>
          <p:cNvSpPr>
            <a:spLocks noGrp="1"/>
          </p:cNvSpPr>
          <p:nvPr>
            <p:ph type="sldNum" idx="12"/>
          </p:nvPr>
        </p:nvSpPr>
        <p:spPr/>
        <p:txBody>
          <a:bodyPr/>
          <a:lstStyle/>
          <a:p>
            <a:pPr algn="r"/>
            <a:fld id="{00000000-1234-1234-1234-123412341234}" type="slidenum">
              <a:rPr lang="en-US" smtClean="0"/>
              <a:pPr algn="r"/>
              <a:t>21</a:t>
            </a:fld>
            <a:endParaRPr lang="en-US" dirty="0"/>
          </a:p>
        </p:txBody>
      </p:sp>
      <p:sp>
        <p:nvSpPr>
          <p:cNvPr id="4" name="Text Placeholder 3">
            <a:extLst>
              <a:ext uri="{FF2B5EF4-FFF2-40B4-BE49-F238E27FC236}">
                <a16:creationId xmlns:a16="http://schemas.microsoft.com/office/drawing/2014/main" id="{770269BA-7DAA-4C20-9C87-2D8980C7AACC}"/>
              </a:ext>
            </a:extLst>
          </p:cNvPr>
          <p:cNvSpPr>
            <a:spLocks noGrp="1"/>
          </p:cNvSpPr>
          <p:nvPr>
            <p:ph type="body" sz="quarter" idx="24"/>
          </p:nvPr>
        </p:nvSpPr>
        <p:spPr>
          <a:xfrm>
            <a:off x="1429623" y="275104"/>
            <a:ext cx="7053977" cy="429768"/>
          </a:xfrm>
        </p:spPr>
        <p:txBody>
          <a:bodyPr/>
          <a:lstStyle/>
          <a:p>
            <a:r>
              <a:rPr lang="en-US" dirty="0"/>
              <a:t>Intrinsic Valuation – DCF Upside Case (Calculated WACC)</a:t>
            </a:r>
          </a:p>
        </p:txBody>
      </p:sp>
      <p:sp>
        <p:nvSpPr>
          <p:cNvPr id="9" name="Text Placeholder 2">
            <a:extLst>
              <a:ext uri="{FF2B5EF4-FFF2-40B4-BE49-F238E27FC236}">
                <a16:creationId xmlns:a16="http://schemas.microsoft.com/office/drawing/2014/main" id="{4B05B90A-61D2-4BF5-808D-A774C4B3AA80}"/>
              </a:ext>
            </a:extLst>
          </p:cNvPr>
          <p:cNvSpPr>
            <a:spLocks noGrp="1"/>
          </p:cNvSpPr>
          <p:nvPr>
            <p:ph type="body" sz="quarter" idx="13"/>
          </p:nvPr>
        </p:nvSpPr>
        <p:spPr>
          <a:xfrm>
            <a:off x="200024" y="7219950"/>
            <a:ext cx="2614614" cy="411163"/>
          </a:xfrm>
        </p:spPr>
        <p:txBody>
          <a:bodyPr/>
          <a:lstStyle/>
          <a:p>
            <a:r>
              <a:rPr lang="en-US" dirty="0"/>
              <a:t>Analyst: Alyssa Allen</a:t>
            </a:r>
          </a:p>
          <a:p>
            <a:r>
              <a:rPr lang="en-US" dirty="0"/>
              <a:t>Source: TPIC Bull DCF</a:t>
            </a:r>
          </a:p>
        </p:txBody>
      </p:sp>
      <p:pic>
        <p:nvPicPr>
          <p:cNvPr id="10" name="Picture 9"/>
          <p:cNvPicPr>
            <a:picLocks noChangeAspect="1"/>
          </p:cNvPicPr>
          <p:nvPr>
            <p:custDataLst>
              <p:tags r:id="rId1"/>
            </p:custDataLst>
          </p:nvPr>
        </p:nvPicPr>
        <p:blipFill>
          <a:blip r:embed="rId5"/>
          <a:stretch>
            <a:fillRect/>
          </a:stretch>
        </p:blipFill>
        <p:spPr>
          <a:xfrm>
            <a:off x="1068918" y="1296169"/>
            <a:ext cx="3213100" cy="1905000"/>
          </a:xfrm>
          <a:prstGeom prst="rect">
            <a:avLst/>
          </a:prstGeom>
          <a:noFill/>
          <a:ln/>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custDataLst>
              <p:tags r:id="rId2"/>
            </p:custDataLst>
          </p:nvPr>
        </p:nvPicPr>
        <p:blipFill>
          <a:blip r:embed="rId6"/>
          <a:stretch>
            <a:fillRect/>
          </a:stretch>
        </p:blipFill>
        <p:spPr>
          <a:xfrm>
            <a:off x="303993" y="3598044"/>
            <a:ext cx="9450413" cy="3224392"/>
          </a:xfrm>
          <a:prstGeom prst="rect">
            <a:avLst/>
          </a:prstGeom>
          <a:noFill/>
          <a:ln/>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custDataLst>
              <p:tags r:id="rId3"/>
            </p:custDataLst>
          </p:nvPr>
        </p:nvPicPr>
        <p:blipFill>
          <a:blip r:embed="rId7"/>
          <a:stretch>
            <a:fillRect/>
          </a:stretch>
        </p:blipFill>
        <p:spPr>
          <a:xfrm>
            <a:off x="5776384" y="1283469"/>
            <a:ext cx="3213100" cy="1917700"/>
          </a:xfrm>
          <a:prstGeom prst="rect">
            <a:avLst/>
          </a:prstGeom>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8640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294EA75-0902-436A-B974-0D98604FE77F}"/>
              </a:ext>
            </a:extLst>
          </p:cNvPr>
          <p:cNvSpPr>
            <a:spLocks noGrp="1"/>
          </p:cNvSpPr>
          <p:nvPr>
            <p:ph type="sldNum" idx="12"/>
          </p:nvPr>
        </p:nvSpPr>
        <p:spPr/>
        <p:txBody>
          <a:bodyPr/>
          <a:lstStyle/>
          <a:p>
            <a:pPr algn="r"/>
            <a:fld id="{00000000-1234-1234-1234-123412341234}" type="slidenum">
              <a:rPr lang="en-US" smtClean="0"/>
              <a:pPr algn="r"/>
              <a:t>22</a:t>
            </a:fld>
            <a:endParaRPr lang="en-US" dirty="0"/>
          </a:p>
        </p:txBody>
      </p:sp>
      <p:sp>
        <p:nvSpPr>
          <p:cNvPr id="4" name="Text Placeholder 3">
            <a:extLst>
              <a:ext uri="{FF2B5EF4-FFF2-40B4-BE49-F238E27FC236}">
                <a16:creationId xmlns:a16="http://schemas.microsoft.com/office/drawing/2014/main" id="{770269BA-7DAA-4C20-9C87-2D8980C7AACC}"/>
              </a:ext>
            </a:extLst>
          </p:cNvPr>
          <p:cNvSpPr>
            <a:spLocks noGrp="1"/>
          </p:cNvSpPr>
          <p:nvPr>
            <p:ph type="body" sz="quarter" idx="24"/>
          </p:nvPr>
        </p:nvSpPr>
        <p:spPr>
          <a:xfrm>
            <a:off x="1429623" y="275104"/>
            <a:ext cx="7053977" cy="429768"/>
          </a:xfrm>
        </p:spPr>
        <p:txBody>
          <a:bodyPr/>
          <a:lstStyle/>
          <a:p>
            <a:r>
              <a:rPr lang="en-US" dirty="0"/>
              <a:t>Intrinsic Valuation – DCF Upside Case (Bloomberg WACC)</a:t>
            </a:r>
          </a:p>
        </p:txBody>
      </p:sp>
      <p:sp>
        <p:nvSpPr>
          <p:cNvPr id="9" name="Text Placeholder 2">
            <a:extLst>
              <a:ext uri="{FF2B5EF4-FFF2-40B4-BE49-F238E27FC236}">
                <a16:creationId xmlns:a16="http://schemas.microsoft.com/office/drawing/2014/main" id="{4B05B90A-61D2-4BF5-808D-A774C4B3AA80}"/>
              </a:ext>
            </a:extLst>
          </p:cNvPr>
          <p:cNvSpPr>
            <a:spLocks noGrp="1"/>
          </p:cNvSpPr>
          <p:nvPr>
            <p:ph type="body" sz="quarter" idx="13"/>
          </p:nvPr>
        </p:nvSpPr>
        <p:spPr>
          <a:xfrm>
            <a:off x="200024" y="7219950"/>
            <a:ext cx="2614614" cy="411163"/>
          </a:xfrm>
        </p:spPr>
        <p:txBody>
          <a:bodyPr/>
          <a:lstStyle/>
          <a:p>
            <a:r>
              <a:rPr lang="en-US" dirty="0"/>
              <a:t>Analyst: Alyssa Allen</a:t>
            </a:r>
          </a:p>
          <a:p>
            <a:r>
              <a:rPr lang="en-US" dirty="0"/>
              <a:t>Source: TPIC Bull DCF</a:t>
            </a:r>
          </a:p>
        </p:txBody>
      </p:sp>
      <p:pic>
        <p:nvPicPr>
          <p:cNvPr id="5" name="Picture 4"/>
          <p:cNvPicPr>
            <a:picLocks noChangeAspect="1"/>
          </p:cNvPicPr>
          <p:nvPr>
            <p:custDataLst>
              <p:tags r:id="rId1"/>
            </p:custDataLst>
          </p:nvPr>
        </p:nvPicPr>
        <p:blipFill>
          <a:blip r:embed="rId5"/>
          <a:stretch>
            <a:fillRect/>
          </a:stretch>
        </p:blipFill>
        <p:spPr>
          <a:xfrm>
            <a:off x="1051985" y="1283469"/>
            <a:ext cx="3213100" cy="1905000"/>
          </a:xfrm>
          <a:prstGeom prst="rect">
            <a:avLst/>
          </a:prstGeom>
          <a:noFill/>
          <a:ln/>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custDataLst>
              <p:tags r:id="rId2"/>
            </p:custDataLst>
          </p:nvPr>
        </p:nvPicPr>
        <p:blipFill>
          <a:blip r:embed="rId6"/>
          <a:stretch>
            <a:fillRect/>
          </a:stretch>
        </p:blipFill>
        <p:spPr>
          <a:xfrm>
            <a:off x="5793317" y="1283469"/>
            <a:ext cx="3213100" cy="1917700"/>
          </a:xfrm>
          <a:prstGeom prst="rect">
            <a:avLst/>
          </a:prstGeom>
          <a:noFill/>
          <a:ln/>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custDataLst>
              <p:tags r:id="rId3"/>
            </p:custDataLst>
          </p:nvPr>
        </p:nvPicPr>
        <p:blipFill>
          <a:blip r:embed="rId7"/>
          <a:stretch>
            <a:fillRect/>
          </a:stretch>
        </p:blipFill>
        <p:spPr>
          <a:xfrm>
            <a:off x="251462" y="3594100"/>
            <a:ext cx="9555476" cy="3260238"/>
          </a:xfrm>
          <a:prstGeom prst="rect">
            <a:avLst/>
          </a:prstGeom>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06511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294EA75-0902-436A-B974-0D98604FE77F}"/>
              </a:ext>
            </a:extLst>
          </p:cNvPr>
          <p:cNvSpPr>
            <a:spLocks noGrp="1"/>
          </p:cNvSpPr>
          <p:nvPr>
            <p:ph type="sldNum" idx="12"/>
          </p:nvPr>
        </p:nvSpPr>
        <p:spPr/>
        <p:txBody>
          <a:bodyPr/>
          <a:lstStyle/>
          <a:p>
            <a:pPr algn="r"/>
            <a:fld id="{00000000-1234-1234-1234-123412341234}" type="slidenum">
              <a:rPr lang="en-US" smtClean="0"/>
              <a:pPr algn="r"/>
              <a:t>23</a:t>
            </a:fld>
            <a:endParaRPr lang="en-US" dirty="0"/>
          </a:p>
        </p:txBody>
      </p:sp>
      <p:sp>
        <p:nvSpPr>
          <p:cNvPr id="4" name="Text Placeholder 3">
            <a:extLst>
              <a:ext uri="{FF2B5EF4-FFF2-40B4-BE49-F238E27FC236}">
                <a16:creationId xmlns:a16="http://schemas.microsoft.com/office/drawing/2014/main" id="{770269BA-7DAA-4C20-9C87-2D8980C7AACC}"/>
              </a:ext>
            </a:extLst>
          </p:cNvPr>
          <p:cNvSpPr>
            <a:spLocks noGrp="1"/>
          </p:cNvSpPr>
          <p:nvPr>
            <p:ph type="body" sz="quarter" idx="24"/>
          </p:nvPr>
        </p:nvSpPr>
        <p:spPr>
          <a:xfrm>
            <a:off x="1514474" y="125890"/>
            <a:ext cx="6977156" cy="674298"/>
          </a:xfrm>
        </p:spPr>
        <p:txBody>
          <a:bodyPr/>
          <a:lstStyle/>
          <a:p>
            <a:r>
              <a:rPr lang="en-US" dirty="0"/>
              <a:t>Intrinsic Valuation – DCF Downside Case (Calculated WACC)</a:t>
            </a:r>
          </a:p>
        </p:txBody>
      </p:sp>
      <p:sp>
        <p:nvSpPr>
          <p:cNvPr id="11" name="Text Placeholder 2">
            <a:extLst>
              <a:ext uri="{FF2B5EF4-FFF2-40B4-BE49-F238E27FC236}">
                <a16:creationId xmlns:a16="http://schemas.microsoft.com/office/drawing/2014/main" id="{E1D84D8E-134C-4FAC-9F07-769EB8E1FC55}"/>
              </a:ext>
            </a:extLst>
          </p:cNvPr>
          <p:cNvSpPr>
            <a:spLocks noGrp="1"/>
          </p:cNvSpPr>
          <p:nvPr>
            <p:ph type="body" sz="quarter" idx="13"/>
          </p:nvPr>
        </p:nvSpPr>
        <p:spPr>
          <a:xfrm>
            <a:off x="200023" y="7219950"/>
            <a:ext cx="2628902" cy="411163"/>
          </a:xfrm>
        </p:spPr>
        <p:txBody>
          <a:bodyPr/>
          <a:lstStyle/>
          <a:p>
            <a:r>
              <a:rPr lang="en-US" dirty="0"/>
              <a:t>Analyst: Alyssa Allen</a:t>
            </a:r>
          </a:p>
          <a:p>
            <a:r>
              <a:rPr lang="en-US" dirty="0"/>
              <a:t>Source: TPIC Bull DCF</a:t>
            </a:r>
          </a:p>
        </p:txBody>
      </p:sp>
      <p:pic>
        <p:nvPicPr>
          <p:cNvPr id="9" name="Picture 8"/>
          <p:cNvPicPr>
            <a:picLocks noChangeAspect="1"/>
          </p:cNvPicPr>
          <p:nvPr>
            <p:custDataLst>
              <p:tags r:id="rId1"/>
            </p:custDataLst>
          </p:nvPr>
        </p:nvPicPr>
        <p:blipFill>
          <a:blip r:embed="rId5"/>
          <a:stretch>
            <a:fillRect/>
          </a:stretch>
        </p:blipFill>
        <p:spPr>
          <a:xfrm>
            <a:off x="330274" y="3610746"/>
            <a:ext cx="9397847" cy="3206457"/>
          </a:xfrm>
          <a:prstGeom prst="rect">
            <a:avLst/>
          </a:prstGeom>
          <a:noFill/>
          <a:ln/>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custDataLst>
              <p:tags r:id="rId2"/>
            </p:custDataLst>
          </p:nvPr>
        </p:nvPicPr>
        <p:blipFill>
          <a:blip r:embed="rId6"/>
          <a:stretch>
            <a:fillRect/>
          </a:stretch>
        </p:blipFill>
        <p:spPr>
          <a:xfrm>
            <a:off x="1222375" y="1364848"/>
            <a:ext cx="3213100" cy="1905000"/>
          </a:xfrm>
          <a:prstGeom prst="rect">
            <a:avLst/>
          </a:prstGeom>
          <a:noFill/>
          <a:ln/>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custDataLst>
              <p:tags r:id="rId3"/>
            </p:custDataLst>
          </p:nvPr>
        </p:nvPicPr>
        <p:blipFill>
          <a:blip r:embed="rId7"/>
          <a:stretch>
            <a:fillRect/>
          </a:stretch>
        </p:blipFill>
        <p:spPr>
          <a:xfrm>
            <a:off x="5622927" y="1321224"/>
            <a:ext cx="3213100" cy="1917700"/>
          </a:xfrm>
          <a:prstGeom prst="rect">
            <a:avLst/>
          </a:prstGeom>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9969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294EA75-0902-436A-B974-0D98604FE77F}"/>
              </a:ext>
            </a:extLst>
          </p:cNvPr>
          <p:cNvSpPr>
            <a:spLocks noGrp="1"/>
          </p:cNvSpPr>
          <p:nvPr>
            <p:ph type="sldNum" idx="12"/>
          </p:nvPr>
        </p:nvSpPr>
        <p:spPr/>
        <p:txBody>
          <a:bodyPr/>
          <a:lstStyle/>
          <a:p>
            <a:pPr algn="r"/>
            <a:fld id="{00000000-1234-1234-1234-123412341234}" type="slidenum">
              <a:rPr lang="en-US" smtClean="0"/>
              <a:pPr algn="r"/>
              <a:t>24</a:t>
            </a:fld>
            <a:endParaRPr lang="en-US" dirty="0"/>
          </a:p>
        </p:txBody>
      </p:sp>
      <p:sp>
        <p:nvSpPr>
          <p:cNvPr id="11" name="Text Placeholder 2">
            <a:extLst>
              <a:ext uri="{FF2B5EF4-FFF2-40B4-BE49-F238E27FC236}">
                <a16:creationId xmlns:a16="http://schemas.microsoft.com/office/drawing/2014/main" id="{E1D84D8E-134C-4FAC-9F07-769EB8E1FC55}"/>
              </a:ext>
            </a:extLst>
          </p:cNvPr>
          <p:cNvSpPr>
            <a:spLocks noGrp="1"/>
          </p:cNvSpPr>
          <p:nvPr>
            <p:ph type="body" sz="quarter" idx="13"/>
          </p:nvPr>
        </p:nvSpPr>
        <p:spPr>
          <a:xfrm>
            <a:off x="200023" y="7219950"/>
            <a:ext cx="2628902" cy="411163"/>
          </a:xfrm>
        </p:spPr>
        <p:txBody>
          <a:bodyPr/>
          <a:lstStyle/>
          <a:p>
            <a:r>
              <a:rPr lang="en-US" dirty="0"/>
              <a:t>Analyst: Alyssa Allen</a:t>
            </a:r>
          </a:p>
          <a:p>
            <a:r>
              <a:rPr lang="en-US" dirty="0"/>
              <a:t>Source: TPIC Bull DCF</a:t>
            </a:r>
          </a:p>
        </p:txBody>
      </p:sp>
      <p:pic>
        <p:nvPicPr>
          <p:cNvPr id="6" name="Picture 5"/>
          <p:cNvPicPr>
            <a:picLocks noChangeAspect="1"/>
          </p:cNvPicPr>
          <p:nvPr>
            <p:custDataLst>
              <p:tags r:id="rId1"/>
            </p:custDataLst>
          </p:nvPr>
        </p:nvPicPr>
        <p:blipFill>
          <a:blip r:embed="rId5"/>
          <a:stretch>
            <a:fillRect/>
          </a:stretch>
        </p:blipFill>
        <p:spPr>
          <a:xfrm>
            <a:off x="848865" y="1352549"/>
            <a:ext cx="3213100" cy="1905000"/>
          </a:xfrm>
          <a:prstGeom prst="rect">
            <a:avLst/>
          </a:prstGeom>
          <a:noFill/>
          <a:ln/>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custDataLst>
              <p:tags r:id="rId2"/>
            </p:custDataLst>
          </p:nvPr>
        </p:nvPicPr>
        <p:blipFill>
          <a:blip r:embed="rId6"/>
          <a:stretch>
            <a:fillRect/>
          </a:stretch>
        </p:blipFill>
        <p:spPr>
          <a:xfrm>
            <a:off x="5996435" y="1352549"/>
            <a:ext cx="3213100" cy="1917700"/>
          </a:xfrm>
          <a:prstGeom prst="rect">
            <a:avLst/>
          </a:prstGeom>
          <a:noFill/>
          <a:ln/>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custDataLst>
              <p:tags r:id="rId3"/>
            </p:custDataLst>
          </p:nvPr>
        </p:nvPicPr>
        <p:blipFill>
          <a:blip r:embed="rId7"/>
          <a:stretch>
            <a:fillRect/>
          </a:stretch>
        </p:blipFill>
        <p:spPr>
          <a:xfrm>
            <a:off x="357299" y="3644741"/>
            <a:ext cx="9343802" cy="3188017"/>
          </a:xfrm>
          <a:prstGeom prst="rect">
            <a:avLst/>
          </a:prstGeom>
          <a:noFill/>
          <a:ln/>
          <a:extLst>
            <a:ext uri="{909E8E84-426E-40DD-AFC4-6F175D3DCCD1}">
              <a14:hiddenFill xmlns:a14="http://schemas.microsoft.com/office/drawing/2010/main">
                <a:solidFill>
                  <a:srgbClr val="FFFFFF"/>
                </a:solidFill>
              </a14:hiddenFill>
            </a:ext>
          </a:extLst>
        </p:spPr>
      </p:pic>
      <p:sp>
        <p:nvSpPr>
          <p:cNvPr id="13" name="Text Placeholder 3">
            <a:extLst>
              <a:ext uri="{FF2B5EF4-FFF2-40B4-BE49-F238E27FC236}">
                <a16:creationId xmlns:a16="http://schemas.microsoft.com/office/drawing/2014/main" id="{C0F11F26-75AD-4BAE-AFC8-94F3C380F166}"/>
              </a:ext>
            </a:extLst>
          </p:cNvPr>
          <p:cNvSpPr>
            <a:spLocks noGrp="1"/>
          </p:cNvSpPr>
          <p:nvPr>
            <p:ph type="body" sz="quarter" idx="24"/>
          </p:nvPr>
        </p:nvSpPr>
        <p:spPr>
          <a:xfrm>
            <a:off x="1508873" y="138962"/>
            <a:ext cx="6659656" cy="664538"/>
          </a:xfrm>
        </p:spPr>
        <p:txBody>
          <a:bodyPr/>
          <a:lstStyle/>
          <a:p>
            <a:r>
              <a:rPr lang="en-US" dirty="0"/>
              <a:t>Intrinsic Valuation – DCF Downside Case (Bloomberg WACC)</a:t>
            </a:r>
          </a:p>
        </p:txBody>
      </p:sp>
    </p:spTree>
    <p:extLst>
      <p:ext uri="{BB962C8B-B14F-4D97-AF65-F5344CB8AC3E}">
        <p14:creationId xmlns:p14="http://schemas.microsoft.com/office/powerpoint/2010/main" val="1377816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53A293-763E-4830-8A81-8D7A69453159}"/>
              </a:ext>
            </a:extLst>
          </p:cNvPr>
          <p:cNvSpPr>
            <a:spLocks noGrp="1"/>
          </p:cNvSpPr>
          <p:nvPr>
            <p:ph type="body" sz="quarter" idx="16"/>
          </p:nvPr>
        </p:nvSpPr>
        <p:spPr>
          <a:xfrm>
            <a:off x="5383471" y="1287214"/>
            <a:ext cx="3931920" cy="310896"/>
          </a:xfrm>
        </p:spPr>
        <p:txBody>
          <a:bodyPr/>
          <a:lstStyle/>
          <a:p>
            <a:r>
              <a:rPr lang="en-US" dirty="0"/>
              <a:t>How It Works</a:t>
            </a:r>
          </a:p>
        </p:txBody>
      </p:sp>
      <p:sp>
        <p:nvSpPr>
          <p:cNvPr id="3" name="Text Placeholder 2">
            <a:extLst>
              <a:ext uri="{FF2B5EF4-FFF2-40B4-BE49-F238E27FC236}">
                <a16:creationId xmlns:a16="http://schemas.microsoft.com/office/drawing/2014/main" id="{9FFE4D4D-D5B0-4FFD-A08B-DE1719562F20}"/>
              </a:ext>
            </a:extLst>
          </p:cNvPr>
          <p:cNvSpPr>
            <a:spLocks noGrp="1"/>
          </p:cNvSpPr>
          <p:nvPr>
            <p:ph type="body" sz="quarter" idx="17"/>
          </p:nvPr>
        </p:nvSpPr>
        <p:spPr>
          <a:xfrm>
            <a:off x="5383471" y="4253422"/>
            <a:ext cx="3931920" cy="310896"/>
          </a:xfrm>
        </p:spPr>
        <p:txBody>
          <a:bodyPr/>
          <a:lstStyle/>
          <a:p>
            <a:r>
              <a:rPr lang="en-US" dirty="0"/>
              <a:t>Innovation</a:t>
            </a:r>
          </a:p>
        </p:txBody>
      </p:sp>
      <p:sp>
        <p:nvSpPr>
          <p:cNvPr id="4" name="Text Placeholder 3">
            <a:extLst>
              <a:ext uri="{FF2B5EF4-FFF2-40B4-BE49-F238E27FC236}">
                <a16:creationId xmlns:a16="http://schemas.microsoft.com/office/drawing/2014/main" id="{F5F6AC24-3834-45FF-BC99-AAB1E60D9626}"/>
              </a:ext>
            </a:extLst>
          </p:cNvPr>
          <p:cNvSpPr>
            <a:spLocks noGrp="1"/>
          </p:cNvSpPr>
          <p:nvPr>
            <p:ph type="body" sz="quarter" idx="18"/>
          </p:nvPr>
        </p:nvSpPr>
        <p:spPr>
          <a:xfrm>
            <a:off x="722026" y="4259390"/>
            <a:ext cx="3931920" cy="310896"/>
          </a:xfrm>
        </p:spPr>
        <p:txBody>
          <a:bodyPr/>
          <a:lstStyle/>
          <a:p>
            <a:r>
              <a:rPr lang="en-US" dirty="0"/>
              <a:t>Growing Industry</a:t>
            </a:r>
          </a:p>
        </p:txBody>
      </p:sp>
      <p:sp>
        <p:nvSpPr>
          <p:cNvPr id="5" name="Text Placeholder 4">
            <a:extLst>
              <a:ext uri="{FF2B5EF4-FFF2-40B4-BE49-F238E27FC236}">
                <a16:creationId xmlns:a16="http://schemas.microsoft.com/office/drawing/2014/main" id="{8D6AD882-6741-49AA-9A79-249676B935EB}"/>
              </a:ext>
            </a:extLst>
          </p:cNvPr>
          <p:cNvSpPr>
            <a:spLocks noGrp="1"/>
          </p:cNvSpPr>
          <p:nvPr>
            <p:ph type="body" sz="quarter" idx="15"/>
          </p:nvPr>
        </p:nvSpPr>
        <p:spPr>
          <a:xfrm>
            <a:off x="722026" y="1281959"/>
            <a:ext cx="3931920" cy="310896"/>
          </a:xfrm>
        </p:spPr>
        <p:txBody>
          <a:bodyPr/>
          <a:lstStyle/>
          <a:p>
            <a:r>
              <a:rPr lang="en-US" dirty="0"/>
              <a:t>Types of Wind Energy</a:t>
            </a:r>
          </a:p>
        </p:txBody>
      </p:sp>
      <p:sp>
        <p:nvSpPr>
          <p:cNvPr id="6" name="Slide Number Placeholder 5">
            <a:extLst>
              <a:ext uri="{FF2B5EF4-FFF2-40B4-BE49-F238E27FC236}">
                <a16:creationId xmlns:a16="http://schemas.microsoft.com/office/drawing/2014/main" id="{4F5AB450-1897-41D8-BC8D-CCCB8D54CE75}"/>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smtClean="0">
                <a:ln>
                  <a:noFill/>
                </a:ln>
                <a:solidFill>
                  <a:srgbClr val="000000"/>
                </a:solidFill>
                <a:effectLst/>
                <a:uLnTx/>
                <a:uFillTx/>
                <a:latin typeface="Calibri" panose="020F0502020204030204" pitchFamily="34" charset="0"/>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7" name="Text Placeholder 6">
            <a:extLst>
              <a:ext uri="{FF2B5EF4-FFF2-40B4-BE49-F238E27FC236}">
                <a16:creationId xmlns:a16="http://schemas.microsoft.com/office/drawing/2014/main" id="{00B5090E-6B3D-4267-AFC7-C513A8680530}"/>
              </a:ext>
            </a:extLst>
          </p:cNvPr>
          <p:cNvSpPr>
            <a:spLocks noGrp="1"/>
          </p:cNvSpPr>
          <p:nvPr>
            <p:ph type="body" sz="quarter" idx="13"/>
          </p:nvPr>
        </p:nvSpPr>
        <p:spPr/>
        <p:txBody>
          <a:bodyPr/>
          <a:lstStyle/>
          <a:p>
            <a:r>
              <a:rPr lang="en-US" dirty="0"/>
              <a:t>Sources: Bloomberg, Deloitte, DOE</a:t>
            </a:r>
          </a:p>
          <a:p>
            <a:r>
              <a:rPr lang="en-US" dirty="0"/>
              <a:t>Analyst: Ian Cupello</a:t>
            </a:r>
          </a:p>
        </p:txBody>
      </p:sp>
      <p:sp>
        <p:nvSpPr>
          <p:cNvPr id="11" name="Text Placeholder 10">
            <a:extLst>
              <a:ext uri="{FF2B5EF4-FFF2-40B4-BE49-F238E27FC236}">
                <a16:creationId xmlns:a16="http://schemas.microsoft.com/office/drawing/2014/main" id="{00F216E8-85BA-495D-961F-0158AD1619A4}"/>
              </a:ext>
            </a:extLst>
          </p:cNvPr>
          <p:cNvSpPr>
            <a:spLocks noGrp="1"/>
          </p:cNvSpPr>
          <p:nvPr>
            <p:ph type="body" sz="quarter" idx="22"/>
          </p:nvPr>
        </p:nvSpPr>
        <p:spPr>
          <a:xfrm>
            <a:off x="5403791" y="1668450"/>
            <a:ext cx="3911600" cy="2370138"/>
          </a:xfrm>
        </p:spPr>
        <p:txBody>
          <a:bodyPr/>
          <a:lstStyle/>
          <a:p>
            <a:r>
              <a:rPr lang="en-US" dirty="0"/>
              <a:t>When wind blows past a turbine, its blades capture the winds kinetic energy causing it to rotate turning into mechanical energy</a:t>
            </a:r>
          </a:p>
          <a:p>
            <a:r>
              <a:rPr lang="en-US" dirty="0"/>
              <a:t>Rotation turns an internal shaft connected to a gearbox</a:t>
            </a:r>
          </a:p>
          <a:p>
            <a:r>
              <a:rPr lang="en-US" dirty="0"/>
              <a:t>Gearbox then spins a generator that produces energy</a:t>
            </a:r>
          </a:p>
          <a:p>
            <a:r>
              <a:rPr lang="en-US" dirty="0"/>
              <a:t>Turbines in a wind farm transport electricity to a power grid where utility companies can send people their power</a:t>
            </a:r>
          </a:p>
          <a:p>
            <a:endParaRPr lang="en-US" dirty="0"/>
          </a:p>
        </p:txBody>
      </p:sp>
      <p:sp>
        <p:nvSpPr>
          <p:cNvPr id="12" name="Text Placeholder 11">
            <a:extLst>
              <a:ext uri="{FF2B5EF4-FFF2-40B4-BE49-F238E27FC236}">
                <a16:creationId xmlns:a16="http://schemas.microsoft.com/office/drawing/2014/main" id="{0B2F0A25-7CE0-40A0-8862-7BD8897EDC2F}"/>
              </a:ext>
            </a:extLst>
          </p:cNvPr>
          <p:cNvSpPr>
            <a:spLocks noGrp="1"/>
          </p:cNvSpPr>
          <p:nvPr>
            <p:ph type="body" sz="quarter" idx="24"/>
          </p:nvPr>
        </p:nvSpPr>
        <p:spPr/>
        <p:txBody>
          <a:bodyPr/>
          <a:lstStyle/>
          <a:p>
            <a:r>
              <a:rPr lang="en-US" dirty="0"/>
              <a:t>Wind Industry Overview</a:t>
            </a:r>
          </a:p>
        </p:txBody>
      </p:sp>
      <p:sp>
        <p:nvSpPr>
          <p:cNvPr id="13" name="Text Placeholder 10">
            <a:extLst>
              <a:ext uri="{FF2B5EF4-FFF2-40B4-BE49-F238E27FC236}">
                <a16:creationId xmlns:a16="http://schemas.microsoft.com/office/drawing/2014/main" id="{48F2618C-6BD4-4D20-AE68-339A279260FA}"/>
              </a:ext>
            </a:extLst>
          </p:cNvPr>
          <p:cNvSpPr txBox="1">
            <a:spLocks/>
          </p:cNvSpPr>
          <p:nvPr/>
        </p:nvSpPr>
        <p:spPr>
          <a:xfrm>
            <a:off x="5383471" y="4629010"/>
            <a:ext cx="3911600" cy="1958975"/>
          </a:xfrm>
          <a:prstGeom prst="rect">
            <a:avLst/>
          </a:prstGeom>
        </p:spPr>
        <p:txBody>
          <a:bodyPr/>
          <a:lstStyle>
            <a:defPPr marR="0" lvl="0" algn="l" rtl="0">
              <a:lnSpc>
                <a:spcPct val="100000"/>
              </a:lnSpc>
              <a:spcBef>
                <a:spcPts val="0"/>
              </a:spcBef>
              <a:spcAft>
                <a:spcPts val="0"/>
              </a:spcAft>
            </a:defPPr>
            <a:lvl1pPr marL="285750" marR="0" lvl="0" indent="-285750" algn="l" rtl="0">
              <a:lnSpc>
                <a:spcPct val="100000"/>
              </a:lnSpc>
              <a:spcBef>
                <a:spcPts val="0"/>
              </a:spcBef>
              <a:spcAft>
                <a:spcPts val="0"/>
              </a:spcAft>
              <a:buClr>
                <a:srgbClr val="000000"/>
              </a:buClr>
              <a:buFont typeface="Wingdings" panose="05000000000000000000" pitchFamily="2" charset="2"/>
              <a:buChar char="§"/>
              <a:defRPr sz="1400" b="0" i="0" u="none" strike="noStrike" cap="none">
                <a:solidFill>
                  <a:srgbClr val="000000"/>
                </a:solidFill>
                <a:latin typeface="Calibri" panose="020F0502020204030204" pitchFamily="34" charset="0"/>
                <a:ea typeface="Arial"/>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Transition away from smaller wind blades provides an opportunity for companies to manufacture and replace old turbines</a:t>
            </a: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Turbine scale is inversely correlated with LCOE</a:t>
            </a: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Emergence of turbines capable of withstanding regions with low wind speeds</a:t>
            </a: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Wind blade represents 15% of the cost of a wind turbine</a:t>
            </a: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endPar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endPar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14" name="Text Placeholder 21">
            <a:extLst>
              <a:ext uri="{FF2B5EF4-FFF2-40B4-BE49-F238E27FC236}">
                <a16:creationId xmlns:a16="http://schemas.microsoft.com/office/drawing/2014/main" id="{A66A6530-FE50-417A-88BA-596CEFB24FBE}"/>
              </a:ext>
            </a:extLst>
          </p:cNvPr>
          <p:cNvSpPr txBox="1">
            <a:spLocks/>
          </p:cNvSpPr>
          <p:nvPr/>
        </p:nvSpPr>
        <p:spPr>
          <a:xfrm>
            <a:off x="909986" y="4629010"/>
            <a:ext cx="3911600" cy="2370138"/>
          </a:xfrm>
          <a:prstGeom prst="rect">
            <a:avLst/>
          </a:prstGeom>
        </p:spPr>
        <p:txBody>
          <a:bodyPr/>
          <a:lstStyle>
            <a:defPPr marR="0" lvl="0" algn="l" rtl="0">
              <a:lnSpc>
                <a:spcPct val="100000"/>
              </a:lnSpc>
              <a:spcBef>
                <a:spcPts val="0"/>
              </a:spcBef>
              <a:spcAft>
                <a:spcPts val="0"/>
              </a:spcAft>
            </a:defPPr>
            <a:lvl1pPr marL="285750" marR="0" lvl="0" indent="-285750" algn="l" rtl="0">
              <a:lnSpc>
                <a:spcPct val="100000"/>
              </a:lnSpc>
              <a:spcBef>
                <a:spcPts val="0"/>
              </a:spcBef>
              <a:spcAft>
                <a:spcPts val="0"/>
              </a:spcAft>
              <a:buClr>
                <a:srgbClr val="000000"/>
              </a:buClr>
              <a:buFont typeface="Wingdings" panose="05000000000000000000" pitchFamily="2" charset="2"/>
              <a:buChar char="§"/>
              <a:defRPr sz="1400" b="0" i="0" u="none" strike="noStrike" cap="none">
                <a:solidFill>
                  <a:srgbClr val="000000"/>
                </a:solidFill>
                <a:latin typeface="Calibri" panose="020F0502020204030204" pitchFamily="34" charset="0"/>
                <a:ea typeface="Arial"/>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Modern turbines are increasingly cost effective</a:t>
            </a: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Since 1999, average turbine generating capacity increased 180% to 2MW</a:t>
            </a: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Wind power market expected to grow at around 8% CAGR from 2020-2025</a:t>
            </a: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Decreasing fossil fuel reserves, declining cost for wind power, and support from governments</a:t>
            </a: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Emerging markets in Africa and South America offer robust business opportunities</a:t>
            </a:r>
          </a:p>
        </p:txBody>
      </p:sp>
      <p:sp>
        <p:nvSpPr>
          <p:cNvPr id="18" name="Text Placeholder 21">
            <a:extLst>
              <a:ext uri="{FF2B5EF4-FFF2-40B4-BE49-F238E27FC236}">
                <a16:creationId xmlns:a16="http://schemas.microsoft.com/office/drawing/2014/main" id="{C71F5311-6F53-4533-A460-94BDB54E82CE}"/>
              </a:ext>
            </a:extLst>
          </p:cNvPr>
          <p:cNvSpPr txBox="1">
            <a:spLocks/>
          </p:cNvSpPr>
          <p:nvPr/>
        </p:nvSpPr>
        <p:spPr>
          <a:xfrm>
            <a:off x="909986" y="1668450"/>
            <a:ext cx="3911600" cy="2370138"/>
          </a:xfrm>
          <a:prstGeom prst="rect">
            <a:avLst/>
          </a:prstGeom>
        </p:spPr>
        <p:txBody>
          <a:bodyPr/>
          <a:lstStyle>
            <a:defPPr marR="0" lvl="0" algn="l" rtl="0">
              <a:lnSpc>
                <a:spcPct val="100000"/>
              </a:lnSpc>
              <a:spcBef>
                <a:spcPts val="0"/>
              </a:spcBef>
              <a:spcAft>
                <a:spcPts val="0"/>
              </a:spcAft>
            </a:defPPr>
            <a:lvl1pPr marL="285750" marR="0" lvl="0" indent="-285750" algn="l" rtl="0">
              <a:lnSpc>
                <a:spcPct val="100000"/>
              </a:lnSpc>
              <a:spcBef>
                <a:spcPts val="0"/>
              </a:spcBef>
              <a:spcAft>
                <a:spcPts val="0"/>
              </a:spcAft>
              <a:buClr>
                <a:srgbClr val="000000"/>
              </a:buClr>
              <a:buFont typeface="Wingdings" panose="05000000000000000000" pitchFamily="2" charset="2"/>
              <a:buChar char="§"/>
              <a:defRPr sz="1400" b="0" i="0" u="none" strike="noStrike" cap="none">
                <a:solidFill>
                  <a:srgbClr val="000000"/>
                </a:solidFill>
                <a:latin typeface="Calibri" panose="020F0502020204030204" pitchFamily="34" charset="0"/>
                <a:ea typeface="Arial"/>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None/>
              <a:tabLst/>
              <a:defRPr/>
            </a:pPr>
            <a:r>
              <a:rPr kumimoji="0" lang="en-US"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3 Types of Wind Energy</a:t>
            </a: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Utility Scale: Large turbines that contribute to a power grid and distributed to end user</a:t>
            </a: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Distributed or “small” wind: Used to directly power a home, farm or small business and are not connected to the grid</a:t>
            </a: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Offshore wind: Wind turbines that are constructed in large bodies of water, typically on a continental shelf</a:t>
            </a:r>
          </a:p>
        </p:txBody>
      </p:sp>
    </p:spTree>
    <p:extLst>
      <p:ext uri="{BB962C8B-B14F-4D97-AF65-F5344CB8AC3E}">
        <p14:creationId xmlns:p14="http://schemas.microsoft.com/office/powerpoint/2010/main" val="518959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E3F631D-AAA8-41F8-B791-0747EF2DD9EB}"/>
              </a:ext>
            </a:extLst>
          </p:cNvPr>
          <p:cNvSpPr>
            <a:spLocks noGrp="1"/>
          </p:cNvSpPr>
          <p:nvPr>
            <p:ph type="body" sz="quarter" idx="18"/>
          </p:nvPr>
        </p:nvSpPr>
        <p:spPr>
          <a:xfrm>
            <a:off x="722026" y="4406509"/>
            <a:ext cx="3931920" cy="310896"/>
          </a:xfrm>
        </p:spPr>
        <p:txBody>
          <a:bodyPr/>
          <a:lstStyle/>
          <a:p>
            <a:r>
              <a:rPr lang="en-US" dirty="0"/>
              <a:t>Turbine Blade vs. 787</a:t>
            </a:r>
          </a:p>
        </p:txBody>
      </p:sp>
      <p:sp>
        <p:nvSpPr>
          <p:cNvPr id="6" name="Slide Number Placeholder 5">
            <a:extLst>
              <a:ext uri="{FF2B5EF4-FFF2-40B4-BE49-F238E27FC236}">
                <a16:creationId xmlns:a16="http://schemas.microsoft.com/office/drawing/2014/main" id="{A406AABC-004F-41BB-AB14-65814C774A24}"/>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smtClean="0">
                <a:ln>
                  <a:noFill/>
                </a:ln>
                <a:solidFill>
                  <a:srgbClr val="000000"/>
                </a:solidFill>
                <a:effectLst/>
                <a:uLnTx/>
                <a:uFillTx/>
                <a:latin typeface="Calibri" panose="020F0502020204030204" pitchFamily="34" charset="0"/>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7" name="Text Placeholder 6">
            <a:extLst>
              <a:ext uri="{FF2B5EF4-FFF2-40B4-BE49-F238E27FC236}">
                <a16:creationId xmlns:a16="http://schemas.microsoft.com/office/drawing/2014/main" id="{B79F4569-6CC4-4634-8B35-9AAD105B6B80}"/>
              </a:ext>
            </a:extLst>
          </p:cNvPr>
          <p:cNvSpPr>
            <a:spLocks noGrp="1"/>
          </p:cNvSpPr>
          <p:nvPr>
            <p:ph type="body" sz="quarter" idx="13"/>
          </p:nvPr>
        </p:nvSpPr>
        <p:spPr/>
        <p:txBody>
          <a:bodyPr/>
          <a:lstStyle/>
          <a:p>
            <a:r>
              <a:rPr lang="en-US" dirty="0"/>
              <a:t>Sources: Department of Energy, TPI</a:t>
            </a:r>
          </a:p>
          <a:p>
            <a:r>
              <a:rPr lang="en-US" dirty="0"/>
              <a:t>Analyst: Ian Cupello</a:t>
            </a:r>
          </a:p>
        </p:txBody>
      </p:sp>
      <p:sp>
        <p:nvSpPr>
          <p:cNvPr id="12" name="Text Placeholder 11">
            <a:extLst>
              <a:ext uri="{FF2B5EF4-FFF2-40B4-BE49-F238E27FC236}">
                <a16:creationId xmlns:a16="http://schemas.microsoft.com/office/drawing/2014/main" id="{C284F268-D1FB-46A6-9926-12D2654E9A35}"/>
              </a:ext>
            </a:extLst>
          </p:cNvPr>
          <p:cNvSpPr>
            <a:spLocks noGrp="1"/>
          </p:cNvSpPr>
          <p:nvPr>
            <p:ph type="body" sz="quarter" idx="24"/>
          </p:nvPr>
        </p:nvSpPr>
        <p:spPr/>
        <p:txBody>
          <a:bodyPr/>
          <a:lstStyle/>
          <a:p>
            <a:r>
              <a:rPr lang="en-US" dirty="0"/>
              <a:t>Wind Industry Overview </a:t>
            </a:r>
          </a:p>
        </p:txBody>
      </p:sp>
      <p:pic>
        <p:nvPicPr>
          <p:cNvPr id="8" name="Picture 7">
            <a:extLst>
              <a:ext uri="{FF2B5EF4-FFF2-40B4-BE49-F238E27FC236}">
                <a16:creationId xmlns:a16="http://schemas.microsoft.com/office/drawing/2014/main" id="{32E2E802-EAAB-4D92-9728-C072098D3662}"/>
              </a:ext>
            </a:extLst>
          </p:cNvPr>
          <p:cNvPicPr>
            <a:picLocks noChangeAspect="1"/>
          </p:cNvPicPr>
          <p:nvPr/>
        </p:nvPicPr>
        <p:blipFill>
          <a:blip r:embed="rId3"/>
          <a:stretch>
            <a:fillRect/>
          </a:stretch>
        </p:blipFill>
        <p:spPr>
          <a:xfrm>
            <a:off x="118754" y="1740995"/>
            <a:ext cx="4939617" cy="2319108"/>
          </a:xfrm>
          <a:prstGeom prst="rect">
            <a:avLst/>
          </a:prstGeom>
        </p:spPr>
      </p:pic>
      <p:pic>
        <p:nvPicPr>
          <p:cNvPr id="1030" name="Picture 6" descr="Image result for distributed wind turbine">
            <a:extLst>
              <a:ext uri="{FF2B5EF4-FFF2-40B4-BE49-F238E27FC236}">
                <a16:creationId xmlns:a16="http://schemas.microsoft.com/office/drawing/2014/main" id="{D1FD38BE-44C2-4AEB-BDBB-62760B37B0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7794" y="1713265"/>
            <a:ext cx="4572956" cy="254956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offshore wind turbine">
            <a:extLst>
              <a:ext uri="{FF2B5EF4-FFF2-40B4-BE49-F238E27FC236}">
                <a16:creationId xmlns:a16="http://schemas.microsoft.com/office/drawing/2014/main" id="{DC2674BB-FCFB-4984-91CC-92EA83EBED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9884" y="4839063"/>
            <a:ext cx="3388363" cy="2258909"/>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9E44B85A-123B-4443-B5E5-0985FFE5F918}"/>
              </a:ext>
            </a:extLst>
          </p:cNvPr>
          <p:cNvSpPr>
            <a:spLocks noGrp="1"/>
          </p:cNvSpPr>
          <p:nvPr>
            <p:ph type="body" sz="quarter" idx="15"/>
          </p:nvPr>
        </p:nvSpPr>
        <p:spPr/>
        <p:txBody>
          <a:bodyPr/>
          <a:lstStyle/>
          <a:p>
            <a:r>
              <a:rPr lang="en-US" dirty="0"/>
              <a:t>Wind Turbine Installations</a:t>
            </a:r>
          </a:p>
        </p:txBody>
      </p:sp>
      <p:pic>
        <p:nvPicPr>
          <p:cNvPr id="14" name="Picture 13">
            <a:extLst>
              <a:ext uri="{FF2B5EF4-FFF2-40B4-BE49-F238E27FC236}">
                <a16:creationId xmlns:a16="http://schemas.microsoft.com/office/drawing/2014/main" id="{27E3A258-1722-44F8-8387-DD7969ECB361}"/>
              </a:ext>
            </a:extLst>
          </p:cNvPr>
          <p:cNvPicPr>
            <a:picLocks noChangeAspect="1"/>
          </p:cNvPicPr>
          <p:nvPr/>
        </p:nvPicPr>
        <p:blipFill>
          <a:blip r:embed="rId6"/>
          <a:stretch>
            <a:fillRect/>
          </a:stretch>
        </p:blipFill>
        <p:spPr>
          <a:xfrm>
            <a:off x="906980" y="4854438"/>
            <a:ext cx="3363163" cy="2277088"/>
          </a:xfrm>
          <a:prstGeom prst="rect">
            <a:avLst/>
          </a:prstGeom>
        </p:spPr>
      </p:pic>
      <p:sp>
        <p:nvSpPr>
          <p:cNvPr id="15" name="Text Placeholder 2">
            <a:extLst>
              <a:ext uri="{FF2B5EF4-FFF2-40B4-BE49-F238E27FC236}">
                <a16:creationId xmlns:a16="http://schemas.microsoft.com/office/drawing/2014/main" id="{BE168785-9F20-403D-A37A-933919F75CE6}"/>
              </a:ext>
            </a:extLst>
          </p:cNvPr>
          <p:cNvSpPr txBox="1">
            <a:spLocks/>
          </p:cNvSpPr>
          <p:nvPr/>
        </p:nvSpPr>
        <p:spPr>
          <a:xfrm>
            <a:off x="5388106" y="1286894"/>
            <a:ext cx="3931920" cy="310896"/>
          </a:xfrm>
          <a:prstGeom prst="roundRect">
            <a:avLst/>
          </a:prstGeom>
          <a:solidFill>
            <a:srgbClr val="C00000"/>
          </a:solidFill>
        </p:spPr>
        <p:txBody>
          <a:bodyPr anchor="ct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1800" b="1" i="0" u="none" strike="noStrike" cap="none">
                <a:solidFill>
                  <a:schemeClr val="bg1"/>
                </a:solidFill>
                <a:latin typeface="Calibri" panose="020F0502020204030204" pitchFamily="34" charset="0"/>
                <a:ea typeface="Arial"/>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dirty="0"/>
              <a:t>Distributed Wind</a:t>
            </a:r>
          </a:p>
        </p:txBody>
      </p:sp>
      <p:sp>
        <p:nvSpPr>
          <p:cNvPr id="17" name="Text Placeholder 3">
            <a:extLst>
              <a:ext uri="{FF2B5EF4-FFF2-40B4-BE49-F238E27FC236}">
                <a16:creationId xmlns:a16="http://schemas.microsoft.com/office/drawing/2014/main" id="{748601D4-F36B-49E4-8059-E5632225D9B0}"/>
              </a:ext>
            </a:extLst>
          </p:cNvPr>
          <p:cNvSpPr txBox="1">
            <a:spLocks/>
          </p:cNvSpPr>
          <p:nvPr/>
        </p:nvSpPr>
        <p:spPr>
          <a:xfrm>
            <a:off x="5388106" y="4406509"/>
            <a:ext cx="3931920" cy="310896"/>
          </a:xfrm>
          <a:prstGeom prst="roundRect">
            <a:avLst/>
          </a:prstGeom>
          <a:solidFill>
            <a:srgbClr val="C00000"/>
          </a:solidFill>
        </p:spPr>
        <p:txBody>
          <a:bodyPr anchor="ct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1800" b="1" i="0" u="none" strike="noStrike" cap="none">
                <a:solidFill>
                  <a:schemeClr val="bg1"/>
                </a:solidFill>
                <a:latin typeface="Calibri" panose="020F0502020204030204" pitchFamily="34" charset="0"/>
                <a:ea typeface="Arial"/>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dirty="0"/>
              <a:t>Offshore Wind</a:t>
            </a:r>
          </a:p>
        </p:txBody>
      </p:sp>
    </p:spTree>
    <p:extLst>
      <p:ext uri="{BB962C8B-B14F-4D97-AF65-F5344CB8AC3E}">
        <p14:creationId xmlns:p14="http://schemas.microsoft.com/office/powerpoint/2010/main" val="1311571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899940-A6E3-4B4C-811E-842ADAF96A72}"/>
              </a:ext>
            </a:extLst>
          </p:cNvPr>
          <p:cNvSpPr>
            <a:spLocks noGrp="1"/>
          </p:cNvSpPr>
          <p:nvPr>
            <p:ph type="body" sz="quarter" idx="16"/>
          </p:nvPr>
        </p:nvSpPr>
        <p:spPr>
          <a:xfrm>
            <a:off x="5434965" y="4324459"/>
            <a:ext cx="3931920" cy="310896"/>
          </a:xfrm>
        </p:spPr>
        <p:txBody>
          <a:bodyPr/>
          <a:lstStyle/>
          <a:p>
            <a:r>
              <a:rPr lang="en-US" dirty="0"/>
              <a:t>TPI Integrated Production System</a:t>
            </a:r>
          </a:p>
        </p:txBody>
      </p:sp>
      <p:sp>
        <p:nvSpPr>
          <p:cNvPr id="3" name="Text Placeholder 2">
            <a:extLst>
              <a:ext uri="{FF2B5EF4-FFF2-40B4-BE49-F238E27FC236}">
                <a16:creationId xmlns:a16="http://schemas.microsoft.com/office/drawing/2014/main" id="{2221540F-5C81-44B0-AA7E-C04583316E02}"/>
              </a:ext>
            </a:extLst>
          </p:cNvPr>
          <p:cNvSpPr>
            <a:spLocks noGrp="1"/>
          </p:cNvSpPr>
          <p:nvPr>
            <p:ph type="body" sz="quarter" idx="17"/>
          </p:nvPr>
        </p:nvSpPr>
        <p:spPr/>
        <p:txBody>
          <a:bodyPr/>
          <a:lstStyle/>
          <a:p>
            <a:r>
              <a:rPr lang="en-US" dirty="0"/>
              <a:t>Management Team</a:t>
            </a:r>
          </a:p>
        </p:txBody>
      </p:sp>
      <p:sp>
        <p:nvSpPr>
          <p:cNvPr id="4" name="Text Placeholder 3">
            <a:extLst>
              <a:ext uri="{FF2B5EF4-FFF2-40B4-BE49-F238E27FC236}">
                <a16:creationId xmlns:a16="http://schemas.microsoft.com/office/drawing/2014/main" id="{2964B42B-D992-4466-829A-DF85C8D85F10}"/>
              </a:ext>
            </a:extLst>
          </p:cNvPr>
          <p:cNvSpPr>
            <a:spLocks noGrp="1"/>
          </p:cNvSpPr>
          <p:nvPr>
            <p:ph type="body" sz="quarter" idx="18"/>
          </p:nvPr>
        </p:nvSpPr>
        <p:spPr>
          <a:xfrm>
            <a:off x="722026" y="4324459"/>
            <a:ext cx="3931920" cy="310896"/>
          </a:xfrm>
        </p:spPr>
        <p:txBody>
          <a:bodyPr/>
          <a:lstStyle/>
          <a:p>
            <a:r>
              <a:rPr lang="en-US" dirty="0"/>
              <a:t>Long Term  Supply Agreements</a:t>
            </a:r>
          </a:p>
        </p:txBody>
      </p:sp>
      <p:sp>
        <p:nvSpPr>
          <p:cNvPr id="5" name="Text Placeholder 4">
            <a:extLst>
              <a:ext uri="{FF2B5EF4-FFF2-40B4-BE49-F238E27FC236}">
                <a16:creationId xmlns:a16="http://schemas.microsoft.com/office/drawing/2014/main" id="{DF359C77-9A2F-45F1-98A9-8BE206CB6ED3}"/>
              </a:ext>
            </a:extLst>
          </p:cNvPr>
          <p:cNvSpPr>
            <a:spLocks noGrp="1"/>
          </p:cNvSpPr>
          <p:nvPr>
            <p:ph type="body" sz="quarter" idx="15"/>
          </p:nvPr>
        </p:nvSpPr>
        <p:spPr/>
        <p:txBody>
          <a:bodyPr/>
          <a:lstStyle/>
          <a:p>
            <a:r>
              <a:rPr lang="en-US" dirty="0"/>
              <a:t>Company Overview</a:t>
            </a:r>
          </a:p>
        </p:txBody>
      </p:sp>
      <p:sp>
        <p:nvSpPr>
          <p:cNvPr id="6" name="Slide Number Placeholder 5">
            <a:extLst>
              <a:ext uri="{FF2B5EF4-FFF2-40B4-BE49-F238E27FC236}">
                <a16:creationId xmlns:a16="http://schemas.microsoft.com/office/drawing/2014/main" id="{A269D051-FD95-4463-98FA-33218C478FB8}"/>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smtClean="0">
                <a:ln>
                  <a:noFill/>
                </a:ln>
                <a:solidFill>
                  <a:srgbClr val="000000"/>
                </a:solidFill>
                <a:effectLst/>
                <a:uLnTx/>
                <a:uFillTx/>
                <a:latin typeface="Calibri" panose="020F0502020204030204" pitchFamily="34" charset="0"/>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7" name="Text Placeholder 6">
            <a:extLst>
              <a:ext uri="{FF2B5EF4-FFF2-40B4-BE49-F238E27FC236}">
                <a16:creationId xmlns:a16="http://schemas.microsoft.com/office/drawing/2014/main" id="{C3BD57CE-C04C-4CDE-BA93-351CB204145E}"/>
              </a:ext>
            </a:extLst>
          </p:cNvPr>
          <p:cNvSpPr>
            <a:spLocks noGrp="1"/>
          </p:cNvSpPr>
          <p:nvPr>
            <p:ph type="body" sz="quarter" idx="13"/>
          </p:nvPr>
        </p:nvSpPr>
        <p:spPr/>
        <p:txBody>
          <a:bodyPr/>
          <a:lstStyle/>
          <a:p>
            <a:r>
              <a:rPr lang="en-US" dirty="0"/>
              <a:t>Source: TPI 10k</a:t>
            </a:r>
          </a:p>
          <a:p>
            <a:r>
              <a:rPr lang="en-US" dirty="0"/>
              <a:t>Analyst: Ian Cupello</a:t>
            </a:r>
          </a:p>
        </p:txBody>
      </p:sp>
      <p:sp>
        <p:nvSpPr>
          <p:cNvPr id="8" name="Text Placeholder 7">
            <a:extLst>
              <a:ext uri="{FF2B5EF4-FFF2-40B4-BE49-F238E27FC236}">
                <a16:creationId xmlns:a16="http://schemas.microsoft.com/office/drawing/2014/main" id="{31D78460-F533-400A-9C6D-AB936BF06199}"/>
              </a:ext>
            </a:extLst>
          </p:cNvPr>
          <p:cNvSpPr>
            <a:spLocks noGrp="1"/>
          </p:cNvSpPr>
          <p:nvPr>
            <p:ph type="body" sz="quarter" idx="19"/>
          </p:nvPr>
        </p:nvSpPr>
        <p:spPr>
          <a:xfrm>
            <a:off x="742950" y="1660525"/>
            <a:ext cx="3911600" cy="2370138"/>
          </a:xfrm>
        </p:spPr>
        <p:txBody>
          <a:bodyPr/>
          <a:lstStyle/>
          <a:p>
            <a:r>
              <a:rPr lang="en-US" dirty="0"/>
              <a:t>TPI Composites primarily designs and manufactures composite wind blades for the wind energy market</a:t>
            </a:r>
          </a:p>
          <a:p>
            <a:r>
              <a:rPr lang="en-US" dirty="0"/>
              <a:t>Largest and only independent wind blade manufacturer</a:t>
            </a:r>
          </a:p>
          <a:p>
            <a:r>
              <a:rPr lang="en-US" dirty="0"/>
              <a:t>In addition, the company has begun to manufacture composite vehicle structures</a:t>
            </a:r>
          </a:p>
          <a:p>
            <a:r>
              <a:rPr lang="en-US" dirty="0"/>
              <a:t>Partnered with DOE to establish manufacturing techniques in the wind space</a:t>
            </a:r>
          </a:p>
          <a:p>
            <a:r>
              <a:rPr lang="en-US" dirty="0"/>
              <a:t>Customers sign long term supply agreements with minimum annual wind blade purchases</a:t>
            </a:r>
          </a:p>
          <a:p>
            <a:endParaRPr lang="en-US" dirty="0"/>
          </a:p>
        </p:txBody>
      </p:sp>
      <p:sp>
        <p:nvSpPr>
          <p:cNvPr id="12" name="Text Placeholder 11">
            <a:extLst>
              <a:ext uri="{FF2B5EF4-FFF2-40B4-BE49-F238E27FC236}">
                <a16:creationId xmlns:a16="http://schemas.microsoft.com/office/drawing/2014/main" id="{8BEC2F41-4D8E-42E7-A859-7B2BD82873C8}"/>
              </a:ext>
            </a:extLst>
          </p:cNvPr>
          <p:cNvSpPr>
            <a:spLocks noGrp="1"/>
          </p:cNvSpPr>
          <p:nvPr>
            <p:ph type="body" sz="quarter" idx="24"/>
          </p:nvPr>
        </p:nvSpPr>
        <p:spPr/>
        <p:txBody>
          <a:bodyPr/>
          <a:lstStyle/>
          <a:p>
            <a:r>
              <a:rPr lang="en-US" dirty="0"/>
              <a:t>Company Overview</a:t>
            </a:r>
          </a:p>
        </p:txBody>
      </p:sp>
      <p:sp>
        <p:nvSpPr>
          <p:cNvPr id="17" name="TextBox 16"/>
          <p:cNvSpPr txBox="1"/>
          <p:nvPr/>
        </p:nvSpPr>
        <p:spPr>
          <a:xfrm>
            <a:off x="5280466" y="2659165"/>
            <a:ext cx="199273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Steven Lockard, </a:t>
            </a:r>
            <a:r>
              <a:rPr kumimoji="0" lang="en-US" sz="1400" b="1" i="1" u="none" strike="noStrike" kern="0" cap="none" spc="0" normalizeH="0" baseline="0" noProof="0" dirty="0">
                <a:ln>
                  <a:noFill/>
                </a:ln>
                <a:solidFill>
                  <a:srgbClr val="000000"/>
                </a:solidFill>
                <a:effectLst/>
                <a:uLnTx/>
                <a:uFillTx/>
                <a:latin typeface="Arial"/>
                <a:cs typeface="Arial"/>
                <a:sym typeface="Arial"/>
              </a:rPr>
              <a:t>CEO</a:t>
            </a:r>
          </a:p>
        </p:txBody>
      </p:sp>
      <p:sp>
        <p:nvSpPr>
          <p:cNvPr id="18" name="TextBox 17"/>
          <p:cNvSpPr txBox="1"/>
          <p:nvPr/>
        </p:nvSpPr>
        <p:spPr>
          <a:xfrm>
            <a:off x="7463202" y="3961365"/>
            <a:ext cx="233760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William </a:t>
            </a:r>
            <a:r>
              <a:rPr kumimoji="0" lang="en-US" sz="1400" b="1" i="0" u="none" strike="noStrike" kern="0" cap="none" spc="0" normalizeH="0" baseline="0" noProof="0" dirty="0" err="1">
                <a:ln>
                  <a:noFill/>
                </a:ln>
                <a:solidFill>
                  <a:srgbClr val="000000"/>
                </a:solidFill>
                <a:effectLst/>
                <a:uLnTx/>
                <a:uFillTx/>
                <a:latin typeface="Arial"/>
                <a:cs typeface="Arial"/>
                <a:sym typeface="Arial"/>
              </a:rPr>
              <a:t>Siwek</a:t>
            </a:r>
            <a:r>
              <a:rPr kumimoji="0" lang="en-US" sz="1400" b="1" i="0" u="none" strike="noStrike" kern="0" cap="none" spc="0" normalizeH="0" baseline="0" noProof="0" dirty="0">
                <a:ln>
                  <a:noFill/>
                </a:ln>
                <a:solidFill>
                  <a:srgbClr val="000000"/>
                </a:solidFill>
                <a:effectLst/>
                <a:uLnTx/>
                <a:uFillTx/>
                <a:latin typeface="Arial"/>
                <a:cs typeface="Arial"/>
                <a:sym typeface="Arial"/>
              </a:rPr>
              <a:t>, </a:t>
            </a:r>
            <a:r>
              <a:rPr kumimoji="0" lang="en-US" sz="1400" b="1" i="1" u="none" strike="noStrike" kern="0" cap="none" spc="0" normalizeH="0" baseline="0" noProof="0" dirty="0">
                <a:ln>
                  <a:noFill/>
                </a:ln>
                <a:solidFill>
                  <a:srgbClr val="000000"/>
                </a:solidFill>
                <a:effectLst/>
                <a:uLnTx/>
                <a:uFillTx/>
                <a:latin typeface="Arial"/>
                <a:cs typeface="Arial"/>
                <a:sym typeface="Arial"/>
              </a:rPr>
              <a:t>President</a:t>
            </a:r>
          </a:p>
        </p:txBody>
      </p:sp>
      <p:sp>
        <p:nvSpPr>
          <p:cNvPr id="19" name="TextBox 18"/>
          <p:cNvSpPr txBox="1"/>
          <p:nvPr/>
        </p:nvSpPr>
        <p:spPr>
          <a:xfrm>
            <a:off x="7161221" y="2649825"/>
            <a:ext cx="292330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Ramesh Gopalakrishnan, </a:t>
            </a:r>
            <a:r>
              <a:rPr kumimoji="0" lang="en-US" sz="1400" b="1" i="1" u="none" strike="noStrike" kern="0" cap="none" spc="0" normalizeH="0" baseline="0" noProof="0" dirty="0">
                <a:ln>
                  <a:noFill/>
                </a:ln>
                <a:solidFill>
                  <a:srgbClr val="000000"/>
                </a:solidFill>
                <a:effectLst/>
                <a:uLnTx/>
                <a:uFillTx/>
                <a:latin typeface="Arial"/>
                <a:cs typeface="Arial"/>
                <a:sym typeface="Arial"/>
              </a:rPr>
              <a:t>COO</a:t>
            </a:r>
          </a:p>
        </p:txBody>
      </p:sp>
      <p:sp>
        <p:nvSpPr>
          <p:cNvPr id="20" name="TextBox 19"/>
          <p:cNvSpPr txBox="1"/>
          <p:nvPr/>
        </p:nvSpPr>
        <p:spPr>
          <a:xfrm>
            <a:off x="5199889" y="3951585"/>
            <a:ext cx="223718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Bryan </a:t>
            </a:r>
            <a:r>
              <a:rPr kumimoji="0" lang="en-US" sz="1400" b="1" i="0" u="none" strike="noStrike" kern="0" cap="none" spc="0" normalizeH="0" baseline="0" noProof="0" dirty="0" err="1">
                <a:ln>
                  <a:noFill/>
                </a:ln>
                <a:solidFill>
                  <a:srgbClr val="000000"/>
                </a:solidFill>
                <a:effectLst/>
                <a:uLnTx/>
                <a:uFillTx/>
                <a:latin typeface="Arial"/>
                <a:cs typeface="Arial"/>
                <a:sym typeface="Arial"/>
              </a:rPr>
              <a:t>Schumaker</a:t>
            </a:r>
            <a:r>
              <a:rPr kumimoji="0" lang="en-US" sz="1400" b="1" i="0" u="none" strike="noStrike" kern="0" cap="none" spc="0" normalizeH="0" baseline="0" noProof="0" dirty="0">
                <a:ln>
                  <a:noFill/>
                </a:ln>
                <a:solidFill>
                  <a:srgbClr val="000000"/>
                </a:solidFill>
                <a:effectLst/>
                <a:uLnTx/>
                <a:uFillTx/>
                <a:latin typeface="Arial"/>
                <a:cs typeface="Arial"/>
                <a:sym typeface="Arial"/>
              </a:rPr>
              <a:t>, </a:t>
            </a:r>
            <a:r>
              <a:rPr kumimoji="0" lang="en-US" sz="1400" b="1" i="1" u="none" strike="noStrike" kern="0" cap="none" spc="0" normalizeH="0" baseline="0" noProof="0" dirty="0">
                <a:ln>
                  <a:noFill/>
                </a:ln>
                <a:solidFill>
                  <a:srgbClr val="000000"/>
                </a:solidFill>
                <a:effectLst/>
                <a:uLnTx/>
                <a:uFillTx/>
                <a:latin typeface="Arial"/>
                <a:cs typeface="Arial"/>
                <a:sym typeface="Arial"/>
              </a:rPr>
              <a:t>CFO</a:t>
            </a:r>
          </a:p>
        </p:txBody>
      </p:sp>
      <p:sp>
        <p:nvSpPr>
          <p:cNvPr id="22" name="Text Placeholder 9">
            <a:extLst>
              <a:ext uri="{FF2B5EF4-FFF2-40B4-BE49-F238E27FC236}">
                <a16:creationId xmlns:a16="http://schemas.microsoft.com/office/drawing/2014/main" id="{F3637C90-96E4-4718-9266-B4399627BCD2}"/>
              </a:ext>
            </a:extLst>
          </p:cNvPr>
          <p:cNvSpPr txBox="1">
            <a:spLocks/>
          </p:cNvSpPr>
          <p:nvPr/>
        </p:nvSpPr>
        <p:spPr>
          <a:xfrm>
            <a:off x="742950" y="4650489"/>
            <a:ext cx="3911600" cy="2370138"/>
          </a:xfrm>
          <a:prstGeom prst="rect">
            <a:avLst/>
          </a:prstGeom>
        </p:spPr>
        <p:txBody>
          <a:bodyPr/>
          <a:lstStyle>
            <a:defPPr marR="0" lvl="0" algn="l" rtl="0">
              <a:lnSpc>
                <a:spcPct val="100000"/>
              </a:lnSpc>
              <a:spcBef>
                <a:spcPts val="0"/>
              </a:spcBef>
              <a:spcAft>
                <a:spcPts val="0"/>
              </a:spcAft>
            </a:defPPr>
            <a:lvl1pPr marL="285750" marR="0" lvl="0" indent="-285750" algn="l" rtl="0">
              <a:lnSpc>
                <a:spcPct val="100000"/>
              </a:lnSpc>
              <a:spcBef>
                <a:spcPts val="0"/>
              </a:spcBef>
              <a:spcAft>
                <a:spcPts val="0"/>
              </a:spcAft>
              <a:buClr>
                <a:srgbClr val="000000"/>
              </a:buClr>
              <a:buFont typeface="Wingdings" panose="05000000000000000000" pitchFamily="2" charset="2"/>
              <a:buChar char="§"/>
              <a:defRPr sz="1400" b="0" i="0" u="none" strike="noStrike" cap="none">
                <a:solidFill>
                  <a:srgbClr val="000000"/>
                </a:solidFill>
                <a:latin typeface="Calibri" panose="020F0502020204030204" pitchFamily="34" charset="0"/>
                <a:ea typeface="Arial"/>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endPar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pic>
        <p:nvPicPr>
          <p:cNvPr id="9" name="Picture 2">
            <a:extLst>
              <a:ext uri="{FF2B5EF4-FFF2-40B4-BE49-F238E27FC236}">
                <a16:creationId xmlns:a16="http://schemas.microsoft.com/office/drawing/2014/main" id="{6D84BA64-B689-4853-895F-3B839C25597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4400" y="1654780"/>
            <a:ext cx="1024128" cy="10241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E44AF92-B9C5-4095-917B-4C0FE4BE41C3}"/>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9521" y="1654780"/>
            <a:ext cx="1024128" cy="102412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B8830627-4CBC-47FF-AA35-6CC0D3DE9BD7}"/>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4400" y="2929988"/>
            <a:ext cx="1024128" cy="102412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5B46FDB-B770-4623-B529-9FA699D0C4F8}"/>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99521" y="2943429"/>
            <a:ext cx="1024128" cy="1024128"/>
          </a:xfrm>
          <a:prstGeom prst="rect">
            <a:avLst/>
          </a:prstGeom>
          <a:noFill/>
          <a:extLst>
            <a:ext uri="{909E8E84-426E-40DD-AFC4-6F175D3DCCD1}">
              <a14:hiddenFill xmlns:a14="http://schemas.microsoft.com/office/drawing/2010/main">
                <a:solidFill>
                  <a:srgbClr val="FFFFFF"/>
                </a:solidFill>
              </a14:hiddenFill>
            </a:ext>
          </a:extLst>
        </p:spPr>
      </p:pic>
      <p:sp>
        <p:nvSpPr>
          <p:cNvPr id="26" name="Text Placeholder 7">
            <a:extLst>
              <a:ext uri="{FF2B5EF4-FFF2-40B4-BE49-F238E27FC236}">
                <a16:creationId xmlns:a16="http://schemas.microsoft.com/office/drawing/2014/main" id="{C1A4F5DF-C8CD-4E6B-9A83-312453A5F790}"/>
              </a:ext>
            </a:extLst>
          </p:cNvPr>
          <p:cNvSpPr txBox="1">
            <a:spLocks/>
          </p:cNvSpPr>
          <p:nvPr/>
        </p:nvSpPr>
        <p:spPr>
          <a:xfrm>
            <a:off x="5507402" y="4723021"/>
            <a:ext cx="3911600" cy="2370138"/>
          </a:xfrm>
          <a:prstGeom prst="rect">
            <a:avLst/>
          </a:prstGeom>
        </p:spPr>
        <p:txBody>
          <a:bodyPr/>
          <a:lstStyle>
            <a:defPPr marR="0" lvl="0" algn="l" rtl="0">
              <a:lnSpc>
                <a:spcPct val="100000"/>
              </a:lnSpc>
              <a:spcBef>
                <a:spcPts val="0"/>
              </a:spcBef>
              <a:spcAft>
                <a:spcPts val="0"/>
              </a:spcAft>
            </a:defPPr>
            <a:lvl1pPr marL="285750" marR="0" lvl="0" indent="-285750" algn="l" rtl="0">
              <a:lnSpc>
                <a:spcPct val="100000"/>
              </a:lnSpc>
              <a:spcBef>
                <a:spcPts val="0"/>
              </a:spcBef>
              <a:spcAft>
                <a:spcPts val="0"/>
              </a:spcAft>
              <a:buClr>
                <a:srgbClr val="000000"/>
              </a:buClr>
              <a:buFont typeface="Wingdings" panose="05000000000000000000" pitchFamily="2" charset="2"/>
              <a:buChar char="§"/>
              <a:defRPr sz="1400" b="0" i="0" u="none" strike="noStrike" cap="none">
                <a:solidFill>
                  <a:srgbClr val="000000"/>
                </a:solidFill>
                <a:latin typeface="Calibri" panose="020F0502020204030204" pitchFamily="34" charset="0"/>
                <a:ea typeface="Arial"/>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Allows TPI to customize production process for customer preference</a:t>
            </a:r>
          </a:p>
          <a:p>
            <a:pPr marL="0" marR="0" lvl="0" indent="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None/>
              <a:tabLst/>
              <a:defRPr/>
            </a:pPr>
            <a:r>
              <a:rPr kumimoji="0" lang="en-US"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Manufacturing Process</a:t>
            </a: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Transfer resin into a dry lay-up</a:t>
            </a: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Fiber reinforcements and core materials are laid in a mold to dry</a:t>
            </a: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Resin introduced to blade mold which saturates the blade</a:t>
            </a: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Resin vacuum eliminates air from mold</a:t>
            </a: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TPI facilities allows for entire process to be changed based on customer specifications</a:t>
            </a:r>
          </a:p>
        </p:txBody>
      </p:sp>
      <p:sp>
        <p:nvSpPr>
          <p:cNvPr id="27" name="Text Placeholder 7">
            <a:extLst>
              <a:ext uri="{FF2B5EF4-FFF2-40B4-BE49-F238E27FC236}">
                <a16:creationId xmlns:a16="http://schemas.microsoft.com/office/drawing/2014/main" id="{5CE2140E-D32D-4617-85D5-8AD229782914}"/>
              </a:ext>
            </a:extLst>
          </p:cNvPr>
          <p:cNvSpPr txBox="1">
            <a:spLocks/>
          </p:cNvSpPr>
          <p:nvPr/>
        </p:nvSpPr>
        <p:spPr>
          <a:xfrm>
            <a:off x="742950" y="4742583"/>
            <a:ext cx="3911600" cy="2370138"/>
          </a:xfrm>
          <a:prstGeom prst="rect">
            <a:avLst/>
          </a:prstGeom>
        </p:spPr>
        <p:txBody>
          <a:bodyPr/>
          <a:lstStyle>
            <a:defPPr marR="0" lvl="0" algn="l" rtl="0">
              <a:lnSpc>
                <a:spcPct val="100000"/>
              </a:lnSpc>
              <a:spcBef>
                <a:spcPts val="0"/>
              </a:spcBef>
              <a:spcAft>
                <a:spcPts val="0"/>
              </a:spcAft>
            </a:defPPr>
            <a:lvl1pPr marL="285750" marR="0" lvl="0" indent="-285750" algn="l" rtl="0">
              <a:lnSpc>
                <a:spcPct val="100000"/>
              </a:lnSpc>
              <a:spcBef>
                <a:spcPts val="0"/>
              </a:spcBef>
              <a:spcAft>
                <a:spcPts val="0"/>
              </a:spcAft>
              <a:buClr>
                <a:srgbClr val="000000"/>
              </a:buClr>
              <a:buFont typeface="Wingdings" panose="05000000000000000000" pitchFamily="2" charset="2"/>
              <a:buChar char="§"/>
              <a:defRPr sz="1400" b="0" i="0" u="none" strike="noStrike" cap="none">
                <a:solidFill>
                  <a:srgbClr val="000000"/>
                </a:solidFill>
                <a:latin typeface="Calibri" panose="020F0502020204030204" pitchFamily="34" charset="0"/>
                <a:ea typeface="Arial"/>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Minimum annual volumes of 3 wind blade sets</a:t>
            </a: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Allows for revenue visibility and capital efficiency as well as lower delivered costs</a:t>
            </a: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As of 2019 LTSA total contract value is $6.8 billion up to 2023</a:t>
            </a: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5-7 year agreements</a:t>
            </a: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Contracts have termination clauses which require customer to pay fees for termination</a:t>
            </a:r>
          </a:p>
        </p:txBody>
      </p:sp>
    </p:spTree>
    <p:extLst>
      <p:ext uri="{BB962C8B-B14F-4D97-AF65-F5344CB8AC3E}">
        <p14:creationId xmlns:p14="http://schemas.microsoft.com/office/powerpoint/2010/main" val="398719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FA860E-80EC-4489-887C-E98EF7452B1F}"/>
              </a:ext>
            </a:extLst>
          </p:cNvPr>
          <p:cNvSpPr>
            <a:spLocks noGrp="1"/>
          </p:cNvSpPr>
          <p:nvPr>
            <p:ph type="body" sz="quarter" idx="16"/>
          </p:nvPr>
        </p:nvSpPr>
        <p:spPr>
          <a:xfrm>
            <a:off x="5431185" y="4247220"/>
            <a:ext cx="3931920" cy="310896"/>
          </a:xfrm>
        </p:spPr>
        <p:txBody>
          <a:bodyPr/>
          <a:lstStyle/>
          <a:p>
            <a:r>
              <a:rPr lang="en-US" dirty="0"/>
              <a:t>Revenue Breakdown</a:t>
            </a:r>
          </a:p>
        </p:txBody>
      </p:sp>
      <p:sp>
        <p:nvSpPr>
          <p:cNvPr id="3" name="Text Placeholder 2">
            <a:extLst>
              <a:ext uri="{FF2B5EF4-FFF2-40B4-BE49-F238E27FC236}">
                <a16:creationId xmlns:a16="http://schemas.microsoft.com/office/drawing/2014/main" id="{E1B71A75-FB91-433B-8760-0C9746FDD552}"/>
              </a:ext>
            </a:extLst>
          </p:cNvPr>
          <p:cNvSpPr>
            <a:spLocks noGrp="1"/>
          </p:cNvSpPr>
          <p:nvPr>
            <p:ph type="body" sz="quarter" idx="17"/>
          </p:nvPr>
        </p:nvSpPr>
        <p:spPr/>
        <p:txBody>
          <a:bodyPr/>
          <a:lstStyle/>
          <a:p>
            <a:r>
              <a:rPr lang="en-US" dirty="0"/>
              <a:t>Customer Breakdown</a:t>
            </a:r>
          </a:p>
        </p:txBody>
      </p:sp>
      <p:sp>
        <p:nvSpPr>
          <p:cNvPr id="5" name="Text Placeholder 4">
            <a:extLst>
              <a:ext uri="{FF2B5EF4-FFF2-40B4-BE49-F238E27FC236}">
                <a16:creationId xmlns:a16="http://schemas.microsoft.com/office/drawing/2014/main" id="{AC91AA5C-5715-4C85-BD25-5E52ACCC9D0B}"/>
              </a:ext>
            </a:extLst>
          </p:cNvPr>
          <p:cNvSpPr>
            <a:spLocks noGrp="1"/>
          </p:cNvSpPr>
          <p:nvPr>
            <p:ph type="body" sz="quarter" idx="15"/>
          </p:nvPr>
        </p:nvSpPr>
        <p:spPr/>
        <p:txBody>
          <a:bodyPr/>
          <a:lstStyle/>
          <a:p>
            <a:r>
              <a:rPr lang="en-US" dirty="0"/>
              <a:t>Revenue Segments</a:t>
            </a:r>
          </a:p>
        </p:txBody>
      </p:sp>
      <p:sp>
        <p:nvSpPr>
          <p:cNvPr id="6" name="Slide Number Placeholder 5">
            <a:extLst>
              <a:ext uri="{FF2B5EF4-FFF2-40B4-BE49-F238E27FC236}">
                <a16:creationId xmlns:a16="http://schemas.microsoft.com/office/drawing/2014/main" id="{87ECBEFD-1F1E-4E19-B0FB-67F6E51F4310}"/>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smtClean="0">
                <a:ln>
                  <a:noFill/>
                </a:ln>
                <a:solidFill>
                  <a:srgbClr val="000000"/>
                </a:solidFill>
                <a:effectLst/>
                <a:uLnTx/>
                <a:uFillTx/>
                <a:latin typeface="Calibri" panose="020F0502020204030204" pitchFamily="34" charset="0"/>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7" name="Text Placeholder 6">
            <a:extLst>
              <a:ext uri="{FF2B5EF4-FFF2-40B4-BE49-F238E27FC236}">
                <a16:creationId xmlns:a16="http://schemas.microsoft.com/office/drawing/2014/main" id="{02FC8FB5-E0BF-4361-AABE-CB4493A888EA}"/>
              </a:ext>
            </a:extLst>
          </p:cNvPr>
          <p:cNvSpPr>
            <a:spLocks noGrp="1"/>
          </p:cNvSpPr>
          <p:nvPr>
            <p:ph type="body" sz="quarter" idx="13"/>
          </p:nvPr>
        </p:nvSpPr>
        <p:spPr/>
        <p:txBody>
          <a:bodyPr/>
          <a:lstStyle/>
          <a:p>
            <a:r>
              <a:rPr lang="en-US" dirty="0"/>
              <a:t>Sources: Bloomberg, </a:t>
            </a:r>
            <a:r>
              <a:rPr lang="en-US" dirty="0" err="1"/>
              <a:t>CapIQ</a:t>
            </a:r>
            <a:endParaRPr lang="en-US" dirty="0"/>
          </a:p>
          <a:p>
            <a:r>
              <a:rPr lang="en-US" dirty="0"/>
              <a:t>Analyst: Ian Cupello</a:t>
            </a:r>
          </a:p>
        </p:txBody>
      </p:sp>
      <p:sp>
        <p:nvSpPr>
          <p:cNvPr id="12" name="Text Placeholder 11">
            <a:extLst>
              <a:ext uri="{FF2B5EF4-FFF2-40B4-BE49-F238E27FC236}">
                <a16:creationId xmlns:a16="http://schemas.microsoft.com/office/drawing/2014/main" id="{DC574EF4-B44D-4769-A750-B82DD6D95740}"/>
              </a:ext>
            </a:extLst>
          </p:cNvPr>
          <p:cNvSpPr>
            <a:spLocks noGrp="1"/>
          </p:cNvSpPr>
          <p:nvPr>
            <p:ph type="body" sz="quarter" idx="24"/>
          </p:nvPr>
        </p:nvSpPr>
        <p:spPr/>
        <p:txBody>
          <a:bodyPr/>
          <a:lstStyle/>
          <a:p>
            <a:r>
              <a:rPr lang="en-US" dirty="0"/>
              <a:t>Company Overview</a:t>
            </a:r>
          </a:p>
        </p:txBody>
      </p:sp>
      <p:sp>
        <p:nvSpPr>
          <p:cNvPr id="17" name="Text Placeholder 16">
            <a:extLst>
              <a:ext uri="{FF2B5EF4-FFF2-40B4-BE49-F238E27FC236}">
                <a16:creationId xmlns:a16="http://schemas.microsoft.com/office/drawing/2014/main" id="{7AA4E2A1-4BE2-45AB-80FE-7A655373F961}"/>
              </a:ext>
            </a:extLst>
          </p:cNvPr>
          <p:cNvSpPr>
            <a:spLocks noGrp="1"/>
          </p:cNvSpPr>
          <p:nvPr>
            <p:ph type="body" sz="quarter" idx="20"/>
          </p:nvPr>
        </p:nvSpPr>
        <p:spPr>
          <a:xfrm>
            <a:off x="742346" y="1665889"/>
            <a:ext cx="3911600" cy="2370138"/>
          </a:xfrm>
        </p:spPr>
        <p:txBody>
          <a:bodyPr/>
          <a:lstStyle/>
          <a:p>
            <a:pPr marL="0" indent="0">
              <a:buNone/>
            </a:pPr>
            <a:r>
              <a:rPr lang="en-US" b="1" dirty="0"/>
              <a:t>Wind Blade Manufacturing</a:t>
            </a:r>
          </a:p>
          <a:p>
            <a:r>
              <a:rPr lang="en-US" dirty="0"/>
              <a:t>Produced 45,000 blades since 2001</a:t>
            </a:r>
          </a:p>
          <a:p>
            <a:r>
              <a:rPr lang="en-US" dirty="0"/>
              <a:t>Created the TPI Integrated Production System</a:t>
            </a:r>
          </a:p>
          <a:p>
            <a:r>
              <a:rPr lang="en-US" dirty="0"/>
              <a:t>Blades range from 30-70 meters in length but are capable to manufacture bigger blades</a:t>
            </a:r>
          </a:p>
          <a:p>
            <a:pPr marL="0" indent="0">
              <a:buNone/>
            </a:pPr>
            <a:r>
              <a:rPr lang="en-US" b="1" dirty="0"/>
              <a:t>Precision Molding and Assembly Systems</a:t>
            </a:r>
          </a:p>
          <a:p>
            <a:r>
              <a:rPr lang="en-US" dirty="0"/>
              <a:t>Started in Rhode Island and expanded internationally</a:t>
            </a:r>
          </a:p>
          <a:p>
            <a:r>
              <a:rPr lang="en-US" dirty="0"/>
              <a:t>Recently Expanded to Mexico to serve LATAM market</a:t>
            </a:r>
          </a:p>
          <a:p>
            <a:r>
              <a:rPr lang="en-US" dirty="0"/>
              <a:t>Sales doubled from $27M to $48M</a:t>
            </a:r>
          </a:p>
          <a:p>
            <a:pPr marL="0" indent="0">
              <a:buNone/>
            </a:pPr>
            <a:r>
              <a:rPr lang="en-US" b="1" dirty="0"/>
              <a:t>Transportation</a:t>
            </a:r>
          </a:p>
          <a:p>
            <a:r>
              <a:rPr lang="en-US" dirty="0"/>
              <a:t>Currently in beginning stages of developing this segment</a:t>
            </a:r>
          </a:p>
          <a:p>
            <a:r>
              <a:rPr lang="en-US" dirty="0"/>
              <a:t>Produces composite solutions to assist customers in developing electric vehicles and buses</a:t>
            </a:r>
          </a:p>
          <a:p>
            <a:r>
              <a:rPr lang="en-US" dirty="0"/>
              <a:t>2025 U.S. Government Corporate Average Fuel Economy standards have been beneficial</a:t>
            </a:r>
          </a:p>
          <a:p>
            <a:r>
              <a:rPr lang="en-US" dirty="0"/>
              <a:t>Supply agreements with Proterra and Navistar to design and promote fuel efficiency in commercial vehicles</a:t>
            </a:r>
          </a:p>
          <a:p>
            <a:endParaRPr lang="en-US" dirty="0"/>
          </a:p>
          <a:p>
            <a:endParaRPr lang="en-US" dirty="0"/>
          </a:p>
          <a:p>
            <a:endParaRPr lang="en-US" dirty="0"/>
          </a:p>
          <a:p>
            <a:endParaRPr lang="en-US" dirty="0"/>
          </a:p>
        </p:txBody>
      </p:sp>
      <p:graphicFrame>
        <p:nvGraphicFramePr>
          <p:cNvPr id="9" name="Chart 8">
            <a:extLst>
              <a:ext uri="{FF2B5EF4-FFF2-40B4-BE49-F238E27FC236}">
                <a16:creationId xmlns:a16="http://schemas.microsoft.com/office/drawing/2014/main" id="{3B1CD418-3CD1-40BB-978F-16FC71196039}"/>
              </a:ext>
            </a:extLst>
          </p:cNvPr>
          <p:cNvGraphicFramePr/>
          <p:nvPr/>
        </p:nvGraphicFramePr>
        <p:xfrm>
          <a:off x="5258047" y="1630200"/>
          <a:ext cx="4278196" cy="26338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a:extLst>
              <a:ext uri="{FF2B5EF4-FFF2-40B4-BE49-F238E27FC236}">
                <a16:creationId xmlns:a16="http://schemas.microsoft.com/office/drawing/2014/main" id="{0046183A-3D18-4F2D-BEB3-E96D7EFEBFC8}"/>
              </a:ext>
            </a:extLst>
          </p:cNvPr>
          <p:cNvGraphicFramePr/>
          <p:nvPr/>
        </p:nvGraphicFramePr>
        <p:xfrm>
          <a:off x="4597195" y="4585759"/>
          <a:ext cx="5599900" cy="263387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76482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8377E3-1B0D-41DD-BEA4-C9C6B7C82E3C}"/>
              </a:ext>
            </a:extLst>
          </p:cNvPr>
          <p:cNvSpPr>
            <a:spLocks noGrp="1"/>
          </p:cNvSpPr>
          <p:nvPr>
            <p:ph type="body" sz="quarter" idx="30"/>
          </p:nvPr>
        </p:nvSpPr>
        <p:spPr>
          <a:xfrm>
            <a:off x="851454" y="3363633"/>
            <a:ext cx="2157984" cy="1618488"/>
          </a:xfrm>
        </p:spPr>
        <p:txBody>
          <a:bodyPr/>
          <a:lstStyle/>
          <a:p>
            <a:r>
              <a:rPr lang="en-US" dirty="0"/>
              <a:t>Dominant Player in Space</a:t>
            </a:r>
          </a:p>
        </p:txBody>
      </p:sp>
      <p:sp>
        <p:nvSpPr>
          <p:cNvPr id="3" name="Text Placeholder 2">
            <a:extLst>
              <a:ext uri="{FF2B5EF4-FFF2-40B4-BE49-F238E27FC236}">
                <a16:creationId xmlns:a16="http://schemas.microsoft.com/office/drawing/2014/main" id="{424EEFAC-9B75-47AA-8273-D2A0199A5897}"/>
              </a:ext>
            </a:extLst>
          </p:cNvPr>
          <p:cNvSpPr>
            <a:spLocks noGrp="1"/>
          </p:cNvSpPr>
          <p:nvPr>
            <p:ph type="body" sz="quarter" idx="31"/>
          </p:nvPr>
        </p:nvSpPr>
        <p:spPr/>
        <p:txBody>
          <a:bodyPr/>
          <a:lstStyle/>
          <a:p>
            <a:r>
              <a:rPr lang="en-US" dirty="0"/>
              <a:t>Diversification of Revenues</a:t>
            </a:r>
          </a:p>
        </p:txBody>
      </p:sp>
      <p:sp>
        <p:nvSpPr>
          <p:cNvPr id="4" name="Text Placeholder 3">
            <a:extLst>
              <a:ext uri="{FF2B5EF4-FFF2-40B4-BE49-F238E27FC236}">
                <a16:creationId xmlns:a16="http://schemas.microsoft.com/office/drawing/2014/main" id="{B038F40E-F825-4163-93B3-21B2BA702A26}"/>
              </a:ext>
            </a:extLst>
          </p:cNvPr>
          <p:cNvSpPr>
            <a:spLocks noGrp="1"/>
          </p:cNvSpPr>
          <p:nvPr>
            <p:ph type="body" sz="quarter" idx="28"/>
          </p:nvPr>
        </p:nvSpPr>
        <p:spPr/>
        <p:txBody>
          <a:bodyPr/>
          <a:lstStyle/>
          <a:p>
            <a:r>
              <a:rPr lang="en-US" dirty="0"/>
              <a:t>Rapidly Expanding Industry</a:t>
            </a:r>
          </a:p>
        </p:txBody>
      </p:sp>
      <p:sp>
        <p:nvSpPr>
          <p:cNvPr id="5" name="Text Placeholder 4">
            <a:extLst>
              <a:ext uri="{FF2B5EF4-FFF2-40B4-BE49-F238E27FC236}">
                <a16:creationId xmlns:a16="http://schemas.microsoft.com/office/drawing/2014/main" id="{255DF6D7-5783-42B6-B433-BF6C0DE583E1}"/>
              </a:ext>
            </a:extLst>
          </p:cNvPr>
          <p:cNvSpPr>
            <a:spLocks noGrp="1"/>
          </p:cNvSpPr>
          <p:nvPr>
            <p:ph type="body" sz="quarter" idx="21"/>
          </p:nvPr>
        </p:nvSpPr>
        <p:spPr>
          <a:xfrm>
            <a:off x="3240844" y="3363632"/>
            <a:ext cx="5998464" cy="1618488"/>
          </a:xfrm>
        </p:spPr>
        <p:txBody>
          <a:bodyPr/>
          <a:lstStyle/>
          <a:p>
            <a:r>
              <a:rPr lang="en-US" dirty="0"/>
              <a:t>TPI Composites is the only manufacturer of wind blades with global scale </a:t>
            </a:r>
          </a:p>
          <a:p>
            <a:r>
              <a:rPr lang="en-US" dirty="0"/>
              <a:t>Wind blades are becoming increasingly complex, leading turbine manufacturers to continue outsourcing</a:t>
            </a:r>
          </a:p>
          <a:p>
            <a:r>
              <a:rPr lang="en-US" dirty="0"/>
              <a:t>TPIC has active contracts with every major turbine manufacturer</a:t>
            </a:r>
          </a:p>
        </p:txBody>
      </p:sp>
      <p:sp>
        <p:nvSpPr>
          <p:cNvPr id="6" name="Slide Number Placeholder 5">
            <a:extLst>
              <a:ext uri="{FF2B5EF4-FFF2-40B4-BE49-F238E27FC236}">
                <a16:creationId xmlns:a16="http://schemas.microsoft.com/office/drawing/2014/main" id="{D058DAAB-ABA5-4B00-A502-41CBDAD1911E}"/>
              </a:ext>
            </a:extLst>
          </p:cNvPr>
          <p:cNvSpPr>
            <a:spLocks noGrp="1"/>
          </p:cNvSpPr>
          <p:nvPr>
            <p:ph type="sldNum" idx="12"/>
          </p:nvPr>
        </p:nvSpPr>
        <p:spPr/>
        <p:txBody>
          <a:bodyPr/>
          <a:lstStyle/>
          <a:p>
            <a:pPr algn="r"/>
            <a:fld id="{00000000-1234-1234-1234-123412341234}" type="slidenum">
              <a:rPr lang="en-US" smtClean="0"/>
              <a:pPr algn="r"/>
              <a:t>7</a:t>
            </a:fld>
            <a:endParaRPr lang="en-US" dirty="0"/>
          </a:p>
        </p:txBody>
      </p:sp>
      <p:sp>
        <p:nvSpPr>
          <p:cNvPr id="7" name="Text Placeholder 6">
            <a:extLst>
              <a:ext uri="{FF2B5EF4-FFF2-40B4-BE49-F238E27FC236}">
                <a16:creationId xmlns:a16="http://schemas.microsoft.com/office/drawing/2014/main" id="{B39F1EEC-8603-47AD-ABFD-B56BC18BE490}"/>
              </a:ext>
            </a:extLst>
          </p:cNvPr>
          <p:cNvSpPr>
            <a:spLocks noGrp="1"/>
          </p:cNvSpPr>
          <p:nvPr>
            <p:ph type="body" sz="quarter" idx="13"/>
          </p:nvPr>
        </p:nvSpPr>
        <p:spPr>
          <a:xfrm>
            <a:off x="200024" y="7219950"/>
            <a:ext cx="2643660" cy="411163"/>
          </a:xfrm>
        </p:spPr>
        <p:txBody>
          <a:bodyPr/>
          <a:lstStyle/>
          <a:p>
            <a:r>
              <a:rPr lang="en-US" dirty="0"/>
              <a:t>Analyst: Carson </a:t>
            </a:r>
            <a:r>
              <a:rPr lang="en-US" dirty="0" err="1"/>
              <a:t>Seramur</a:t>
            </a:r>
            <a:r>
              <a:rPr lang="en-US" dirty="0"/>
              <a:t> &amp; Jacob </a:t>
            </a:r>
            <a:r>
              <a:rPr lang="en-US" dirty="0" err="1"/>
              <a:t>Hedenquist</a:t>
            </a:r>
            <a:endParaRPr lang="en-US" dirty="0"/>
          </a:p>
          <a:p>
            <a:endParaRPr lang="en-US" dirty="0"/>
          </a:p>
        </p:txBody>
      </p:sp>
      <p:sp>
        <p:nvSpPr>
          <p:cNvPr id="8" name="Text Placeholder 7">
            <a:extLst>
              <a:ext uri="{FF2B5EF4-FFF2-40B4-BE49-F238E27FC236}">
                <a16:creationId xmlns:a16="http://schemas.microsoft.com/office/drawing/2014/main" id="{E55620C1-D25C-4E8B-896D-3BF6CEEA94D5}"/>
              </a:ext>
            </a:extLst>
          </p:cNvPr>
          <p:cNvSpPr>
            <a:spLocks noGrp="1"/>
          </p:cNvSpPr>
          <p:nvPr>
            <p:ph type="body" sz="quarter" idx="22"/>
          </p:nvPr>
        </p:nvSpPr>
        <p:spPr>
          <a:xfrm>
            <a:off x="3240844" y="1461953"/>
            <a:ext cx="5998464" cy="1618488"/>
          </a:xfrm>
        </p:spPr>
        <p:txBody>
          <a:bodyPr/>
          <a:lstStyle/>
          <a:p>
            <a:r>
              <a:rPr lang="en-US" dirty="0"/>
              <a:t>Wind energy is a significant portion of the high growth renewables space</a:t>
            </a:r>
          </a:p>
          <a:p>
            <a:r>
              <a:rPr lang="en-US" dirty="0"/>
              <a:t>It is the fastest growing source of energy in the world since 1995 &amp; is expected to double in capacity in the USA by 2030</a:t>
            </a:r>
          </a:p>
          <a:p>
            <a:r>
              <a:rPr lang="en-US" dirty="0"/>
              <a:t>The only efficient way to harvest wind energy currently is through traditional wind turbines that use intricate wind blades</a:t>
            </a:r>
          </a:p>
        </p:txBody>
      </p:sp>
      <p:sp>
        <p:nvSpPr>
          <p:cNvPr id="9" name="Text Placeholder 8">
            <a:extLst>
              <a:ext uri="{FF2B5EF4-FFF2-40B4-BE49-F238E27FC236}">
                <a16:creationId xmlns:a16="http://schemas.microsoft.com/office/drawing/2014/main" id="{912A1AD9-2151-40B2-A04C-A74BEEFC58FE}"/>
              </a:ext>
            </a:extLst>
          </p:cNvPr>
          <p:cNvSpPr>
            <a:spLocks noGrp="1"/>
          </p:cNvSpPr>
          <p:nvPr>
            <p:ph type="body" sz="quarter" idx="23"/>
          </p:nvPr>
        </p:nvSpPr>
        <p:spPr/>
        <p:txBody>
          <a:bodyPr/>
          <a:lstStyle/>
          <a:p>
            <a:r>
              <a:rPr lang="en-US" dirty="0"/>
              <a:t>TPI seeks to establish additional recurring revenue bases via the supply of composite technology and other structures outside the wind market</a:t>
            </a:r>
          </a:p>
          <a:p>
            <a:r>
              <a:rPr lang="en-US" dirty="0"/>
              <a:t>Management has set a long-term goal of $500M in transportation revenue</a:t>
            </a:r>
          </a:p>
          <a:p>
            <a:r>
              <a:rPr lang="en-US" dirty="0"/>
              <a:t>Transportation and Precision Molding &amp; Assembly revenue segments have increased rapidly since 2017</a:t>
            </a:r>
          </a:p>
        </p:txBody>
      </p:sp>
      <p:sp>
        <p:nvSpPr>
          <p:cNvPr id="10" name="Text Placeholder 9">
            <a:extLst>
              <a:ext uri="{FF2B5EF4-FFF2-40B4-BE49-F238E27FC236}">
                <a16:creationId xmlns:a16="http://schemas.microsoft.com/office/drawing/2014/main" id="{39D77DB9-23CD-4C5B-9785-32F6251EF098}"/>
              </a:ext>
            </a:extLst>
          </p:cNvPr>
          <p:cNvSpPr>
            <a:spLocks noGrp="1"/>
          </p:cNvSpPr>
          <p:nvPr>
            <p:ph type="body" sz="quarter" idx="24"/>
          </p:nvPr>
        </p:nvSpPr>
        <p:spPr/>
        <p:txBody>
          <a:bodyPr/>
          <a:lstStyle/>
          <a:p>
            <a:r>
              <a:rPr lang="en-US" dirty="0"/>
              <a:t>Investment Theses </a:t>
            </a:r>
          </a:p>
        </p:txBody>
      </p:sp>
    </p:spTree>
    <p:extLst>
      <p:ext uri="{BB962C8B-B14F-4D97-AF65-F5344CB8AC3E}">
        <p14:creationId xmlns:p14="http://schemas.microsoft.com/office/powerpoint/2010/main" val="2028680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DD4C65-DCDA-4B71-B32C-F7F5AC542122}"/>
              </a:ext>
            </a:extLst>
          </p:cNvPr>
          <p:cNvSpPr>
            <a:spLocks noGrp="1"/>
          </p:cNvSpPr>
          <p:nvPr>
            <p:ph type="body" sz="quarter" idx="17"/>
          </p:nvPr>
        </p:nvSpPr>
        <p:spPr/>
        <p:txBody>
          <a:bodyPr/>
          <a:lstStyle/>
          <a:p>
            <a:r>
              <a:rPr lang="en-US" sz="1600" dirty="0"/>
              <a:t>Primary Energy Consumption by Source</a:t>
            </a:r>
          </a:p>
        </p:txBody>
      </p:sp>
      <p:sp>
        <p:nvSpPr>
          <p:cNvPr id="4" name="Text Placeholder 3">
            <a:extLst>
              <a:ext uri="{FF2B5EF4-FFF2-40B4-BE49-F238E27FC236}">
                <a16:creationId xmlns:a16="http://schemas.microsoft.com/office/drawing/2014/main" id="{2237D803-4D3C-47FF-A22D-0AE32526C7CD}"/>
              </a:ext>
            </a:extLst>
          </p:cNvPr>
          <p:cNvSpPr>
            <a:spLocks noGrp="1"/>
          </p:cNvSpPr>
          <p:nvPr>
            <p:ph type="body" sz="quarter" idx="18"/>
          </p:nvPr>
        </p:nvSpPr>
        <p:spPr>
          <a:xfrm>
            <a:off x="722026" y="4126768"/>
            <a:ext cx="3931920" cy="310896"/>
          </a:xfrm>
        </p:spPr>
        <p:txBody>
          <a:bodyPr/>
          <a:lstStyle/>
          <a:p>
            <a:r>
              <a:rPr lang="en-US" dirty="0"/>
              <a:t>Non-Substitutable Product</a:t>
            </a:r>
          </a:p>
        </p:txBody>
      </p:sp>
      <p:sp>
        <p:nvSpPr>
          <p:cNvPr id="5" name="Text Placeholder 4">
            <a:extLst>
              <a:ext uri="{FF2B5EF4-FFF2-40B4-BE49-F238E27FC236}">
                <a16:creationId xmlns:a16="http://schemas.microsoft.com/office/drawing/2014/main" id="{034D1985-B319-4360-A976-50A1226ECE2D}"/>
              </a:ext>
            </a:extLst>
          </p:cNvPr>
          <p:cNvSpPr>
            <a:spLocks noGrp="1"/>
          </p:cNvSpPr>
          <p:nvPr>
            <p:ph type="body" sz="quarter" idx="15"/>
          </p:nvPr>
        </p:nvSpPr>
        <p:spPr/>
        <p:txBody>
          <a:bodyPr/>
          <a:lstStyle/>
          <a:p>
            <a:r>
              <a:rPr lang="en-US" dirty="0"/>
              <a:t>Explosive Growth</a:t>
            </a:r>
          </a:p>
        </p:txBody>
      </p:sp>
      <p:sp>
        <p:nvSpPr>
          <p:cNvPr id="6" name="Slide Number Placeholder 5">
            <a:extLst>
              <a:ext uri="{FF2B5EF4-FFF2-40B4-BE49-F238E27FC236}">
                <a16:creationId xmlns:a16="http://schemas.microsoft.com/office/drawing/2014/main" id="{C9B4B3BE-9DC3-431B-8A31-34F8A867083E}"/>
              </a:ext>
            </a:extLst>
          </p:cNvPr>
          <p:cNvSpPr>
            <a:spLocks noGrp="1"/>
          </p:cNvSpPr>
          <p:nvPr>
            <p:ph type="sldNum" idx="12"/>
          </p:nvPr>
        </p:nvSpPr>
        <p:spPr/>
        <p:txBody>
          <a:bodyPr/>
          <a:lstStyle/>
          <a:p>
            <a:pPr algn="r"/>
            <a:fld id="{00000000-1234-1234-1234-123412341234}" type="slidenum">
              <a:rPr lang="en-US" smtClean="0"/>
              <a:pPr algn="r"/>
              <a:t>8</a:t>
            </a:fld>
            <a:endParaRPr lang="en-US" dirty="0"/>
          </a:p>
        </p:txBody>
      </p:sp>
      <p:sp>
        <p:nvSpPr>
          <p:cNvPr id="7" name="Text Placeholder 6">
            <a:extLst>
              <a:ext uri="{FF2B5EF4-FFF2-40B4-BE49-F238E27FC236}">
                <a16:creationId xmlns:a16="http://schemas.microsoft.com/office/drawing/2014/main" id="{359002CB-1CF9-491C-9303-AEDAD813F917}"/>
              </a:ext>
            </a:extLst>
          </p:cNvPr>
          <p:cNvSpPr>
            <a:spLocks noGrp="1"/>
          </p:cNvSpPr>
          <p:nvPr>
            <p:ph type="body" sz="quarter" idx="13"/>
          </p:nvPr>
        </p:nvSpPr>
        <p:spPr>
          <a:xfrm>
            <a:off x="200023" y="7219950"/>
            <a:ext cx="3648496" cy="411163"/>
          </a:xfrm>
        </p:spPr>
        <p:txBody>
          <a:bodyPr/>
          <a:lstStyle/>
          <a:p>
            <a:r>
              <a:rPr lang="en-US" dirty="0"/>
              <a:t>Source: </a:t>
            </a:r>
            <a:r>
              <a:rPr lang="en-US" dirty="0" err="1"/>
              <a:t>CapitaliQ</a:t>
            </a:r>
            <a:r>
              <a:rPr lang="en-US" dirty="0"/>
              <a:t>, </a:t>
            </a:r>
            <a:r>
              <a:rPr lang="en-US" dirty="0" err="1"/>
              <a:t>PowerTechnology</a:t>
            </a:r>
            <a:r>
              <a:rPr lang="en-US" dirty="0"/>
              <a:t>, energy.gov, Bloomberg</a:t>
            </a:r>
          </a:p>
          <a:p>
            <a:r>
              <a:rPr lang="en-US" dirty="0"/>
              <a:t>Analyst: Carson </a:t>
            </a:r>
            <a:r>
              <a:rPr lang="en-US" dirty="0" err="1"/>
              <a:t>Seramur</a:t>
            </a:r>
            <a:endParaRPr lang="en-US" dirty="0"/>
          </a:p>
        </p:txBody>
      </p:sp>
      <p:sp>
        <p:nvSpPr>
          <p:cNvPr id="8" name="Text Placeholder 7">
            <a:extLst>
              <a:ext uri="{FF2B5EF4-FFF2-40B4-BE49-F238E27FC236}">
                <a16:creationId xmlns:a16="http://schemas.microsoft.com/office/drawing/2014/main" id="{F4914CE4-8AED-4009-9B2B-DD80222F7841}"/>
              </a:ext>
            </a:extLst>
          </p:cNvPr>
          <p:cNvSpPr>
            <a:spLocks noGrp="1"/>
          </p:cNvSpPr>
          <p:nvPr>
            <p:ph type="body" sz="quarter" idx="19"/>
          </p:nvPr>
        </p:nvSpPr>
        <p:spPr>
          <a:xfrm>
            <a:off x="715616" y="1496622"/>
            <a:ext cx="3911600" cy="2629826"/>
          </a:xfrm>
        </p:spPr>
        <p:txBody>
          <a:bodyPr/>
          <a:lstStyle/>
          <a:p>
            <a:pPr marL="0" indent="0">
              <a:buNone/>
            </a:pPr>
            <a:endParaRPr lang="en-US" dirty="0"/>
          </a:p>
          <a:p>
            <a:r>
              <a:rPr lang="en-US" dirty="0"/>
              <a:t>U.S. Energy Information Administration (EIA) projects that world energy consumption will grow by nearly 50% between 2018 and 2050.</a:t>
            </a:r>
          </a:p>
          <a:p>
            <a:r>
              <a:rPr lang="en-US" dirty="0"/>
              <a:t>EIA also expects “renewables” market share of energy usage to more than double by 2050 (19%-&gt;38%)</a:t>
            </a:r>
          </a:p>
          <a:p>
            <a:r>
              <a:rPr lang="en-US" dirty="0"/>
              <a:t>Within this growth, Solar &amp; Wind Energy are expected to dominate market share of the  renewables space (currently ~50% of renewables and expected to expand to ~80%)</a:t>
            </a:r>
          </a:p>
          <a:p>
            <a:endParaRPr lang="en-US" dirty="0"/>
          </a:p>
          <a:p>
            <a:endParaRPr lang="en-US" dirty="0"/>
          </a:p>
          <a:p>
            <a:endParaRPr lang="en-US" dirty="0"/>
          </a:p>
        </p:txBody>
      </p:sp>
      <p:sp>
        <p:nvSpPr>
          <p:cNvPr id="12" name="Text Placeholder 11">
            <a:extLst>
              <a:ext uri="{FF2B5EF4-FFF2-40B4-BE49-F238E27FC236}">
                <a16:creationId xmlns:a16="http://schemas.microsoft.com/office/drawing/2014/main" id="{8A61444D-32D9-4FFD-994F-6B5F59F1303E}"/>
              </a:ext>
            </a:extLst>
          </p:cNvPr>
          <p:cNvSpPr>
            <a:spLocks noGrp="1"/>
          </p:cNvSpPr>
          <p:nvPr>
            <p:ph type="body" sz="quarter" idx="24"/>
          </p:nvPr>
        </p:nvSpPr>
        <p:spPr/>
        <p:txBody>
          <a:bodyPr/>
          <a:lstStyle/>
          <a:p>
            <a:r>
              <a:rPr lang="en-US" dirty="0"/>
              <a:t>Rapidly Expanding Industry</a:t>
            </a:r>
          </a:p>
        </p:txBody>
      </p:sp>
      <p:sp>
        <p:nvSpPr>
          <p:cNvPr id="18" name="Text Placeholder 8">
            <a:extLst>
              <a:ext uri="{FF2B5EF4-FFF2-40B4-BE49-F238E27FC236}">
                <a16:creationId xmlns:a16="http://schemas.microsoft.com/office/drawing/2014/main" id="{76A7E203-E96B-46E6-89DF-65294F2B9932}"/>
              </a:ext>
            </a:extLst>
          </p:cNvPr>
          <p:cNvSpPr txBox="1">
            <a:spLocks/>
          </p:cNvSpPr>
          <p:nvPr/>
        </p:nvSpPr>
        <p:spPr>
          <a:xfrm>
            <a:off x="763331" y="4437664"/>
            <a:ext cx="3911600" cy="2781966"/>
          </a:xfrm>
          <a:prstGeom prst="rect">
            <a:avLst/>
          </a:prstGeom>
        </p:spPr>
        <p:txBody>
          <a:bodyPr/>
          <a:lstStyle>
            <a:defPPr marR="0" lvl="0" algn="l" rtl="0">
              <a:lnSpc>
                <a:spcPct val="100000"/>
              </a:lnSpc>
              <a:spcBef>
                <a:spcPts val="0"/>
              </a:spcBef>
              <a:spcAft>
                <a:spcPts val="0"/>
              </a:spcAft>
            </a:defPPr>
            <a:lvl1pPr marL="285750" marR="0" lvl="0" indent="-285750" algn="l" rtl="0">
              <a:lnSpc>
                <a:spcPct val="100000"/>
              </a:lnSpc>
              <a:spcBef>
                <a:spcPts val="0"/>
              </a:spcBef>
              <a:spcAft>
                <a:spcPts val="0"/>
              </a:spcAft>
              <a:buClr>
                <a:srgbClr val="000000"/>
              </a:buClr>
              <a:buFont typeface="Wingdings" panose="05000000000000000000" pitchFamily="2" charset="2"/>
              <a:buChar char="§"/>
              <a:defRPr sz="1400" b="0" i="0" u="none" strike="noStrike" cap="none">
                <a:solidFill>
                  <a:srgbClr val="000000"/>
                </a:solidFill>
                <a:latin typeface="Calibri" panose="020F0502020204030204" pitchFamily="34" charset="0"/>
                <a:ea typeface="Arial"/>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dirty="0"/>
          </a:p>
        </p:txBody>
      </p:sp>
      <p:sp>
        <p:nvSpPr>
          <p:cNvPr id="13" name="Text Placeholder 3">
            <a:extLst>
              <a:ext uri="{FF2B5EF4-FFF2-40B4-BE49-F238E27FC236}">
                <a16:creationId xmlns:a16="http://schemas.microsoft.com/office/drawing/2014/main" id="{24BC7A36-EE49-4602-9E2C-FDCE2B857EA5}"/>
              </a:ext>
            </a:extLst>
          </p:cNvPr>
          <p:cNvSpPr txBox="1">
            <a:spLocks/>
          </p:cNvSpPr>
          <p:nvPr/>
        </p:nvSpPr>
        <p:spPr>
          <a:xfrm>
            <a:off x="5430506" y="4126768"/>
            <a:ext cx="3931920" cy="310896"/>
          </a:xfrm>
          <a:prstGeom prst="roundRect">
            <a:avLst/>
          </a:prstGeom>
          <a:solidFill>
            <a:srgbClr val="C00000"/>
          </a:solidFill>
        </p:spPr>
        <p:txBody>
          <a:bodyPr anchor="ct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1800" b="1" i="0" u="none" strike="noStrike" cap="none">
                <a:solidFill>
                  <a:schemeClr val="bg1"/>
                </a:solidFill>
                <a:latin typeface="Calibri" panose="020F0502020204030204" pitchFamily="34" charset="0"/>
                <a:ea typeface="Arial"/>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dirty="0"/>
              <a:t>Growing Domestic Market</a:t>
            </a:r>
          </a:p>
        </p:txBody>
      </p:sp>
      <p:graphicFrame>
        <p:nvGraphicFramePr>
          <p:cNvPr id="14" name="Chart 13"/>
          <p:cNvGraphicFramePr/>
          <p:nvPr/>
        </p:nvGraphicFramePr>
        <p:xfrm>
          <a:off x="5430506" y="4437664"/>
          <a:ext cx="3931920" cy="2781966"/>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 Placeholder 7">
            <a:extLst>
              <a:ext uri="{FF2B5EF4-FFF2-40B4-BE49-F238E27FC236}">
                <a16:creationId xmlns:a16="http://schemas.microsoft.com/office/drawing/2014/main" id="{0A6EEBF5-3EBC-ED4F-A7BB-D24CBC362920}"/>
              </a:ext>
            </a:extLst>
          </p:cNvPr>
          <p:cNvSpPr txBox="1">
            <a:spLocks/>
          </p:cNvSpPr>
          <p:nvPr/>
        </p:nvSpPr>
        <p:spPr>
          <a:xfrm>
            <a:off x="732186" y="4302997"/>
            <a:ext cx="3911600" cy="2370138"/>
          </a:xfrm>
          <a:prstGeom prst="rect">
            <a:avLst/>
          </a:prstGeom>
        </p:spPr>
        <p:txBody>
          <a:bodyPr/>
          <a:lstStyle>
            <a:defPPr marR="0" lvl="0" algn="l" rtl="0">
              <a:lnSpc>
                <a:spcPct val="100000"/>
              </a:lnSpc>
              <a:spcBef>
                <a:spcPts val="0"/>
              </a:spcBef>
              <a:spcAft>
                <a:spcPts val="0"/>
              </a:spcAft>
            </a:defPPr>
            <a:lvl1pPr marL="285750" marR="0" lvl="0" indent="-285750" algn="l" rtl="0">
              <a:lnSpc>
                <a:spcPct val="100000"/>
              </a:lnSpc>
              <a:spcBef>
                <a:spcPts val="0"/>
              </a:spcBef>
              <a:spcAft>
                <a:spcPts val="0"/>
              </a:spcAft>
              <a:buClr>
                <a:srgbClr val="000000"/>
              </a:buClr>
              <a:buFont typeface="Wingdings" panose="05000000000000000000" pitchFamily="2" charset="2"/>
              <a:buChar char="§"/>
              <a:defRPr sz="1400" b="0" i="0" u="none" strike="noStrike" cap="none">
                <a:solidFill>
                  <a:srgbClr val="000000"/>
                </a:solidFill>
                <a:latin typeface="Calibri" panose="020F0502020204030204" pitchFamily="34" charset="0"/>
                <a:ea typeface="Arial"/>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indent="0">
              <a:buNone/>
            </a:pPr>
            <a:endParaRPr lang="en-US" dirty="0"/>
          </a:p>
          <a:p>
            <a:r>
              <a:rPr lang="en-US" dirty="0"/>
              <a:t>There is one major efficient way to harvest wind energy: traditional turbine and blade  </a:t>
            </a:r>
          </a:p>
          <a:p>
            <a:endParaRPr lang="en-US" dirty="0"/>
          </a:p>
          <a:p>
            <a:endParaRPr lang="en-US" dirty="0"/>
          </a:p>
          <a:p>
            <a:endParaRPr lang="en-US" dirty="0"/>
          </a:p>
        </p:txBody>
      </p:sp>
      <p:pic>
        <p:nvPicPr>
          <p:cNvPr id="22" name="Picture 21">
            <a:extLst>
              <a:ext uri="{FF2B5EF4-FFF2-40B4-BE49-F238E27FC236}">
                <a16:creationId xmlns:a16="http://schemas.microsoft.com/office/drawing/2014/main" id="{261DA8C2-FAAD-674A-AFE2-E4B1229201A7}"/>
              </a:ext>
            </a:extLst>
          </p:cNvPr>
          <p:cNvPicPr>
            <a:picLocks noChangeAspect="1"/>
          </p:cNvPicPr>
          <p:nvPr/>
        </p:nvPicPr>
        <p:blipFill>
          <a:blip r:embed="rId4"/>
          <a:stretch>
            <a:fillRect/>
          </a:stretch>
        </p:blipFill>
        <p:spPr>
          <a:xfrm>
            <a:off x="948088" y="5137950"/>
            <a:ext cx="3501323" cy="1980748"/>
          </a:xfrm>
          <a:prstGeom prst="rect">
            <a:avLst/>
          </a:prstGeom>
        </p:spPr>
      </p:pic>
      <p:graphicFrame>
        <p:nvGraphicFramePr>
          <p:cNvPr id="23" name="s18sh4">
            <a:extLst>
              <a:ext uri="{FF2B5EF4-FFF2-40B4-BE49-F238E27FC236}">
                <a16:creationId xmlns:a16="http://schemas.microsoft.com/office/drawing/2014/main" id="{CEF2553D-66EA-AF4C-9EEE-E2994BE69D22}"/>
              </a:ext>
            </a:extLst>
          </p:cNvPr>
          <p:cNvGraphicFramePr>
            <a:graphicFrameLocks/>
          </p:cNvGraphicFramePr>
          <p:nvPr/>
        </p:nvGraphicFramePr>
        <p:xfrm>
          <a:off x="5430506" y="1625133"/>
          <a:ext cx="3371065" cy="2501315"/>
        </p:xfrm>
        <a:graphic>
          <a:graphicData uri="http://schemas.openxmlformats.org/drawingml/2006/chart">
            <c:chart xmlns:c="http://schemas.openxmlformats.org/drawingml/2006/chart" xmlns:r="http://schemas.openxmlformats.org/officeDocument/2006/relationships" r:id="rId5"/>
          </a:graphicData>
        </a:graphic>
      </p:graphicFrame>
      <p:sp>
        <p:nvSpPr>
          <p:cNvPr id="24" name="TextBox 1">
            <a:extLst>
              <a:ext uri="{FF2B5EF4-FFF2-40B4-BE49-F238E27FC236}">
                <a16:creationId xmlns:a16="http://schemas.microsoft.com/office/drawing/2014/main" id="{EDB66940-B1F4-4D45-A9A3-2AB5109B9ACE}"/>
              </a:ext>
            </a:extLst>
          </p:cNvPr>
          <p:cNvSpPr txBox="1"/>
          <p:nvPr/>
        </p:nvSpPr>
        <p:spPr>
          <a:xfrm>
            <a:off x="8555048" y="1625133"/>
            <a:ext cx="1053902" cy="2265657"/>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1200" b="1" dirty="0">
              <a:solidFill>
                <a:schemeClr val="accent6"/>
              </a:solidFill>
              <a:latin typeface="Calibri" panose="020F0502020204030204" pitchFamily="34" charset="0"/>
              <a:cs typeface="Calibri" panose="020F0502020204030204" pitchFamily="34" charset="0"/>
            </a:endParaRPr>
          </a:p>
          <a:p>
            <a:r>
              <a:rPr lang="en-US" sz="1200" b="1" dirty="0">
                <a:solidFill>
                  <a:schemeClr val="accent6"/>
                </a:solidFill>
                <a:latin typeface="Calibri" panose="020F0502020204030204" pitchFamily="34" charset="0"/>
                <a:cs typeface="Calibri" panose="020F0502020204030204" pitchFamily="34" charset="0"/>
              </a:rPr>
              <a:t>renewables</a:t>
            </a:r>
            <a:endParaRPr lang="en-US" sz="1200" b="1" baseline="0" dirty="0">
              <a:solidFill>
                <a:srgbClr val="AB7942"/>
              </a:solidFill>
              <a:latin typeface="Calibri" panose="020F0502020204030204" pitchFamily="34" charset="0"/>
              <a:cs typeface="Calibri" panose="020F0502020204030204" pitchFamily="34" charset="0"/>
            </a:endParaRPr>
          </a:p>
          <a:p>
            <a:r>
              <a:rPr lang="en-US" sz="1200" b="1" baseline="0" dirty="0">
                <a:solidFill>
                  <a:srgbClr val="AB7942"/>
                </a:solidFill>
                <a:latin typeface="Calibri" panose="020F0502020204030204" pitchFamily="34" charset="0"/>
                <a:cs typeface="Calibri" panose="020F0502020204030204" pitchFamily="34" charset="0"/>
              </a:rPr>
              <a:t>petroleum</a:t>
            </a:r>
            <a:endParaRPr lang="en-US" sz="1200" b="1" dirty="0">
              <a:solidFill>
                <a:srgbClr val="AB7942"/>
              </a:solidFill>
              <a:latin typeface="Calibri" panose="020F0502020204030204" pitchFamily="34" charset="0"/>
              <a:cs typeface="Calibri" panose="020F0502020204030204" pitchFamily="34" charset="0"/>
            </a:endParaRPr>
          </a:p>
          <a:p>
            <a:endParaRPr lang="en-US" sz="1200" b="1" dirty="0">
              <a:solidFill>
                <a:srgbClr val="00B0F0"/>
              </a:solidFill>
              <a:latin typeface="Calibri" panose="020F0502020204030204" pitchFamily="34" charset="0"/>
              <a:cs typeface="Calibri" panose="020F0502020204030204" pitchFamily="34" charset="0"/>
            </a:endParaRPr>
          </a:p>
          <a:p>
            <a:r>
              <a:rPr lang="en-US" sz="1200" b="1" dirty="0">
                <a:solidFill>
                  <a:srgbClr val="00B0F0"/>
                </a:solidFill>
                <a:latin typeface="Calibri" panose="020F0502020204030204" pitchFamily="34" charset="0"/>
                <a:cs typeface="Calibri" panose="020F0502020204030204" pitchFamily="34" charset="0"/>
              </a:rPr>
              <a:t>natural gas</a:t>
            </a:r>
            <a:endParaRPr lang="en-US" sz="1200" b="1" baseline="0" dirty="0">
              <a:solidFill>
                <a:srgbClr val="00B0F0"/>
              </a:solidFill>
              <a:latin typeface="Calibri" panose="020F0502020204030204" pitchFamily="34" charset="0"/>
              <a:cs typeface="Calibri" panose="020F0502020204030204" pitchFamily="34" charset="0"/>
            </a:endParaRPr>
          </a:p>
          <a:p>
            <a:r>
              <a:rPr lang="en-US" sz="1200" b="1" dirty="0">
                <a:latin typeface="Calibri" panose="020F0502020204030204" pitchFamily="34" charset="0"/>
                <a:cs typeface="Calibri" panose="020F0502020204030204" pitchFamily="34" charset="0"/>
              </a:rPr>
              <a:t>c</a:t>
            </a:r>
            <a:r>
              <a:rPr lang="en-US" sz="1200" b="1" dirty="0">
                <a:solidFill>
                  <a:schemeClr val="tx1"/>
                </a:solidFill>
                <a:latin typeface="Calibri" panose="020F0502020204030204" pitchFamily="34" charset="0"/>
                <a:cs typeface="Calibri" panose="020F0502020204030204" pitchFamily="34" charset="0"/>
              </a:rPr>
              <a:t>oal</a:t>
            </a:r>
          </a:p>
          <a:p>
            <a:endParaRPr lang="en-US" sz="1200" b="1" baseline="0" dirty="0">
              <a:solidFill>
                <a:schemeClr val="tx1"/>
              </a:solidFill>
              <a:latin typeface="Calibri" panose="020F0502020204030204" pitchFamily="34" charset="0"/>
              <a:cs typeface="Calibri" panose="020F0502020204030204" pitchFamily="34" charset="0"/>
            </a:endParaRPr>
          </a:p>
          <a:p>
            <a:endParaRPr lang="en-US" sz="1200" b="1" dirty="0">
              <a:solidFill>
                <a:schemeClr val="tx1"/>
              </a:solidFill>
              <a:latin typeface="Calibri" panose="020F0502020204030204" pitchFamily="34" charset="0"/>
              <a:cs typeface="Calibri" panose="020F0502020204030204" pitchFamily="34" charset="0"/>
            </a:endParaRPr>
          </a:p>
          <a:p>
            <a:endParaRPr lang="en-US" sz="1200" b="1" dirty="0">
              <a:solidFill>
                <a:schemeClr val="tx1"/>
              </a:solidFill>
              <a:latin typeface="Calibri" panose="020F0502020204030204" pitchFamily="34" charset="0"/>
              <a:cs typeface="Calibri" panose="020F0502020204030204" pitchFamily="34" charset="0"/>
            </a:endParaRPr>
          </a:p>
          <a:p>
            <a:endParaRPr lang="en-US" sz="1200" b="1" dirty="0">
              <a:solidFill>
                <a:schemeClr val="tx1"/>
              </a:solidFill>
              <a:latin typeface="Calibri" panose="020F0502020204030204" pitchFamily="34" charset="0"/>
              <a:cs typeface="Calibri" panose="020F0502020204030204" pitchFamily="34" charset="0"/>
            </a:endParaRPr>
          </a:p>
          <a:p>
            <a:r>
              <a:rPr lang="en-US" sz="1200" b="1" dirty="0">
                <a:solidFill>
                  <a:schemeClr val="accent1"/>
                </a:solidFill>
                <a:latin typeface="Calibri" panose="020F0502020204030204" pitchFamily="34" charset="0"/>
                <a:cs typeface="Calibri" panose="020F0502020204030204" pitchFamily="34" charset="0"/>
              </a:rPr>
              <a:t>nuclear</a:t>
            </a:r>
            <a:endParaRPr lang="en-US" sz="1200" b="1" baseline="0" dirty="0">
              <a:solidFill>
                <a:schemeClr val="accent1"/>
              </a:solidFill>
              <a:latin typeface="Calibri" panose="020F0502020204030204" pitchFamily="34" charset="0"/>
              <a:cs typeface="Calibri" panose="020F0502020204030204" pitchFamily="34" charset="0"/>
            </a:endParaRPr>
          </a:p>
          <a:p>
            <a:endParaRPr lang="en-US" sz="1400" b="1" dirty="0">
              <a:solidFill>
                <a:srgbClr val="C00000"/>
              </a:solidFill>
            </a:endParaRPr>
          </a:p>
        </p:txBody>
      </p:sp>
    </p:spTree>
    <p:extLst>
      <p:ext uri="{BB962C8B-B14F-4D97-AF65-F5344CB8AC3E}">
        <p14:creationId xmlns:p14="http://schemas.microsoft.com/office/powerpoint/2010/main" val="453761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DD4C65-DCDA-4B71-B32C-F7F5AC542122}"/>
              </a:ext>
            </a:extLst>
          </p:cNvPr>
          <p:cNvSpPr>
            <a:spLocks noGrp="1"/>
          </p:cNvSpPr>
          <p:nvPr>
            <p:ph type="body" sz="quarter" idx="17"/>
          </p:nvPr>
        </p:nvSpPr>
        <p:spPr/>
        <p:txBody>
          <a:bodyPr/>
          <a:lstStyle/>
          <a:p>
            <a:r>
              <a:rPr lang="en-US" dirty="0"/>
              <a:t>Wind Energy Capacity by Country (GW)</a:t>
            </a:r>
          </a:p>
        </p:txBody>
      </p:sp>
      <p:sp>
        <p:nvSpPr>
          <p:cNvPr id="4" name="Text Placeholder 3">
            <a:extLst>
              <a:ext uri="{FF2B5EF4-FFF2-40B4-BE49-F238E27FC236}">
                <a16:creationId xmlns:a16="http://schemas.microsoft.com/office/drawing/2014/main" id="{2237D803-4D3C-47FF-A22D-0AE32526C7CD}"/>
              </a:ext>
            </a:extLst>
          </p:cNvPr>
          <p:cNvSpPr>
            <a:spLocks noGrp="1"/>
          </p:cNvSpPr>
          <p:nvPr>
            <p:ph type="body" sz="quarter" idx="18"/>
          </p:nvPr>
        </p:nvSpPr>
        <p:spPr>
          <a:xfrm>
            <a:off x="722026" y="4126768"/>
            <a:ext cx="3931920" cy="310896"/>
          </a:xfrm>
        </p:spPr>
        <p:txBody>
          <a:bodyPr/>
          <a:lstStyle/>
          <a:p>
            <a:r>
              <a:rPr lang="en-US" dirty="0"/>
              <a:t>Geographic &amp; Economic Moat</a:t>
            </a:r>
          </a:p>
        </p:txBody>
      </p:sp>
      <p:sp>
        <p:nvSpPr>
          <p:cNvPr id="5" name="Text Placeholder 4">
            <a:extLst>
              <a:ext uri="{FF2B5EF4-FFF2-40B4-BE49-F238E27FC236}">
                <a16:creationId xmlns:a16="http://schemas.microsoft.com/office/drawing/2014/main" id="{034D1985-B319-4360-A976-50A1226ECE2D}"/>
              </a:ext>
            </a:extLst>
          </p:cNvPr>
          <p:cNvSpPr>
            <a:spLocks noGrp="1"/>
          </p:cNvSpPr>
          <p:nvPr>
            <p:ph type="body" sz="quarter" idx="15"/>
          </p:nvPr>
        </p:nvSpPr>
        <p:spPr/>
        <p:txBody>
          <a:bodyPr/>
          <a:lstStyle/>
          <a:p>
            <a:r>
              <a:rPr lang="en-US" dirty="0"/>
              <a:t>Lead Global Producer of Wind Blades</a:t>
            </a:r>
          </a:p>
        </p:txBody>
      </p:sp>
      <p:sp>
        <p:nvSpPr>
          <p:cNvPr id="6" name="Slide Number Placeholder 5">
            <a:extLst>
              <a:ext uri="{FF2B5EF4-FFF2-40B4-BE49-F238E27FC236}">
                <a16:creationId xmlns:a16="http://schemas.microsoft.com/office/drawing/2014/main" id="{C9B4B3BE-9DC3-431B-8A31-34F8A867083E}"/>
              </a:ext>
            </a:extLst>
          </p:cNvPr>
          <p:cNvSpPr>
            <a:spLocks noGrp="1"/>
          </p:cNvSpPr>
          <p:nvPr>
            <p:ph type="sldNum" idx="12"/>
          </p:nvPr>
        </p:nvSpPr>
        <p:spPr/>
        <p:txBody>
          <a:bodyPr/>
          <a:lstStyle/>
          <a:p>
            <a:pPr algn="r"/>
            <a:fld id="{00000000-1234-1234-1234-123412341234}" type="slidenum">
              <a:rPr lang="en-US" smtClean="0"/>
              <a:pPr algn="r"/>
              <a:t>9</a:t>
            </a:fld>
            <a:endParaRPr lang="en-US" dirty="0"/>
          </a:p>
        </p:txBody>
      </p:sp>
      <p:sp>
        <p:nvSpPr>
          <p:cNvPr id="7" name="Text Placeholder 6">
            <a:extLst>
              <a:ext uri="{FF2B5EF4-FFF2-40B4-BE49-F238E27FC236}">
                <a16:creationId xmlns:a16="http://schemas.microsoft.com/office/drawing/2014/main" id="{359002CB-1CF9-491C-9303-AEDAD813F917}"/>
              </a:ext>
            </a:extLst>
          </p:cNvPr>
          <p:cNvSpPr>
            <a:spLocks noGrp="1"/>
          </p:cNvSpPr>
          <p:nvPr>
            <p:ph type="body" sz="quarter" idx="13"/>
          </p:nvPr>
        </p:nvSpPr>
        <p:spPr>
          <a:xfrm>
            <a:off x="200023" y="7219950"/>
            <a:ext cx="3648496" cy="411163"/>
          </a:xfrm>
        </p:spPr>
        <p:txBody>
          <a:bodyPr/>
          <a:lstStyle/>
          <a:p>
            <a:r>
              <a:rPr lang="en-US" dirty="0"/>
              <a:t>Source: </a:t>
            </a:r>
            <a:r>
              <a:rPr lang="en-US" dirty="0" err="1"/>
              <a:t>CapitaliQ</a:t>
            </a:r>
            <a:r>
              <a:rPr lang="en-US" dirty="0"/>
              <a:t>, </a:t>
            </a:r>
            <a:r>
              <a:rPr lang="en-US" dirty="0" err="1"/>
              <a:t>PowerTechnology</a:t>
            </a:r>
            <a:r>
              <a:rPr lang="en-US" dirty="0"/>
              <a:t>, energy.gov, Bloomberg</a:t>
            </a:r>
          </a:p>
          <a:p>
            <a:r>
              <a:rPr lang="en-US" dirty="0"/>
              <a:t>Analyst: Carson </a:t>
            </a:r>
            <a:r>
              <a:rPr lang="en-US" dirty="0" err="1"/>
              <a:t>Seramur</a:t>
            </a:r>
            <a:endParaRPr lang="en-US" dirty="0"/>
          </a:p>
        </p:txBody>
      </p:sp>
      <p:sp>
        <p:nvSpPr>
          <p:cNvPr id="8" name="Text Placeholder 7">
            <a:extLst>
              <a:ext uri="{FF2B5EF4-FFF2-40B4-BE49-F238E27FC236}">
                <a16:creationId xmlns:a16="http://schemas.microsoft.com/office/drawing/2014/main" id="{F4914CE4-8AED-4009-9B2B-DD80222F7841}"/>
              </a:ext>
            </a:extLst>
          </p:cNvPr>
          <p:cNvSpPr>
            <a:spLocks noGrp="1"/>
          </p:cNvSpPr>
          <p:nvPr>
            <p:ph type="body" sz="quarter" idx="19"/>
          </p:nvPr>
        </p:nvSpPr>
        <p:spPr>
          <a:xfrm>
            <a:off x="742950" y="1660525"/>
            <a:ext cx="3911600" cy="2370138"/>
          </a:xfrm>
        </p:spPr>
        <p:txBody>
          <a:bodyPr/>
          <a:lstStyle/>
          <a:p>
            <a:r>
              <a:rPr lang="en-US" dirty="0"/>
              <a:t>TPIC operates in the United States, Asia, Mexico, Europe, the Middle East, and Africa</a:t>
            </a:r>
          </a:p>
          <a:p>
            <a:r>
              <a:rPr lang="en-US" dirty="0"/>
              <a:t>Operates 4 major plants in strategic global locations (United States, China, Mexico, &amp; Turkey) with a new plant to begin operations in India during Q1 2020</a:t>
            </a:r>
          </a:p>
          <a:p>
            <a:r>
              <a:rPr lang="en-US" dirty="0"/>
              <a:t>All direct comparable companies are micro-cap private firms such as: MFG Wind, Enercon, LM Wind Power (acquired by GE in 2017)</a:t>
            </a:r>
          </a:p>
          <a:p>
            <a:endParaRPr lang="en-US" dirty="0"/>
          </a:p>
          <a:p>
            <a:endParaRPr lang="en-US" dirty="0"/>
          </a:p>
          <a:p>
            <a:endParaRPr lang="en-US" dirty="0"/>
          </a:p>
          <a:p>
            <a:endParaRPr lang="en-US" dirty="0"/>
          </a:p>
          <a:p>
            <a:endParaRPr lang="en-US" dirty="0"/>
          </a:p>
        </p:txBody>
      </p:sp>
      <p:sp>
        <p:nvSpPr>
          <p:cNvPr id="12" name="Text Placeholder 11">
            <a:extLst>
              <a:ext uri="{FF2B5EF4-FFF2-40B4-BE49-F238E27FC236}">
                <a16:creationId xmlns:a16="http://schemas.microsoft.com/office/drawing/2014/main" id="{8A61444D-32D9-4FFD-994F-6B5F59F1303E}"/>
              </a:ext>
            </a:extLst>
          </p:cNvPr>
          <p:cNvSpPr>
            <a:spLocks noGrp="1"/>
          </p:cNvSpPr>
          <p:nvPr>
            <p:ph type="body" sz="quarter" idx="24"/>
          </p:nvPr>
        </p:nvSpPr>
        <p:spPr/>
        <p:txBody>
          <a:bodyPr/>
          <a:lstStyle/>
          <a:p>
            <a:r>
              <a:rPr lang="en-US" dirty="0"/>
              <a:t>Dominant Player in Space</a:t>
            </a:r>
          </a:p>
        </p:txBody>
      </p:sp>
      <p:sp>
        <p:nvSpPr>
          <p:cNvPr id="18" name="Text Placeholder 8">
            <a:extLst>
              <a:ext uri="{FF2B5EF4-FFF2-40B4-BE49-F238E27FC236}">
                <a16:creationId xmlns:a16="http://schemas.microsoft.com/office/drawing/2014/main" id="{76A7E203-E96B-46E6-89DF-65294F2B9932}"/>
              </a:ext>
            </a:extLst>
          </p:cNvPr>
          <p:cNvSpPr txBox="1">
            <a:spLocks/>
          </p:cNvSpPr>
          <p:nvPr/>
        </p:nvSpPr>
        <p:spPr>
          <a:xfrm>
            <a:off x="742950" y="4478603"/>
            <a:ext cx="3911600" cy="2528978"/>
          </a:xfrm>
          <a:prstGeom prst="rect">
            <a:avLst/>
          </a:prstGeom>
        </p:spPr>
        <p:txBody>
          <a:bodyPr/>
          <a:lstStyle>
            <a:defPPr marR="0" lvl="0" algn="l" rtl="0">
              <a:lnSpc>
                <a:spcPct val="100000"/>
              </a:lnSpc>
              <a:spcBef>
                <a:spcPts val="0"/>
              </a:spcBef>
              <a:spcAft>
                <a:spcPts val="0"/>
              </a:spcAft>
            </a:defPPr>
            <a:lvl1pPr marL="285750" marR="0" lvl="0" indent="-285750" algn="l" rtl="0">
              <a:lnSpc>
                <a:spcPct val="100000"/>
              </a:lnSpc>
              <a:spcBef>
                <a:spcPts val="0"/>
              </a:spcBef>
              <a:spcAft>
                <a:spcPts val="0"/>
              </a:spcAft>
              <a:buClr>
                <a:srgbClr val="000000"/>
              </a:buClr>
              <a:buFont typeface="Wingdings" panose="05000000000000000000" pitchFamily="2" charset="2"/>
              <a:buChar char="§"/>
              <a:defRPr sz="1400" b="0" i="0" u="none" strike="noStrike" cap="none">
                <a:solidFill>
                  <a:srgbClr val="000000"/>
                </a:solidFill>
                <a:latin typeface="Calibri" panose="020F0502020204030204" pitchFamily="34" charset="0"/>
                <a:ea typeface="Arial"/>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dirty="0"/>
              <a:t>Wide geographic moat due to barriers to entry related to manufacturing (high fixed cost) and a sustainable competitive advantage rooted in intangible assets (long term contracts)</a:t>
            </a:r>
          </a:p>
          <a:p>
            <a:endParaRPr lang="en-US" dirty="0"/>
          </a:p>
          <a:p>
            <a:r>
              <a:rPr lang="en-US" dirty="0"/>
              <a:t>Wind Blades getting more complex (34% of blades were greater than 60 meters in 2018 and that is expected to grow to 87 in 2022), and as the blades get more complex it puts more pressure on OEMs to outsource</a:t>
            </a:r>
          </a:p>
          <a:p>
            <a:endParaRPr lang="en-US" dirty="0"/>
          </a:p>
          <a:p>
            <a:pPr lvl="1"/>
            <a:endParaRPr lang="en-US" dirty="0"/>
          </a:p>
          <a:p>
            <a:endParaRPr lang="en-US" dirty="0"/>
          </a:p>
        </p:txBody>
      </p:sp>
      <p:sp>
        <p:nvSpPr>
          <p:cNvPr id="13" name="Text Placeholder 3">
            <a:extLst>
              <a:ext uri="{FF2B5EF4-FFF2-40B4-BE49-F238E27FC236}">
                <a16:creationId xmlns:a16="http://schemas.microsoft.com/office/drawing/2014/main" id="{24BC7A36-EE49-4602-9E2C-FDCE2B857EA5}"/>
              </a:ext>
            </a:extLst>
          </p:cNvPr>
          <p:cNvSpPr txBox="1">
            <a:spLocks/>
          </p:cNvSpPr>
          <p:nvPr/>
        </p:nvSpPr>
        <p:spPr>
          <a:xfrm>
            <a:off x="5430506" y="4126768"/>
            <a:ext cx="3931920" cy="310896"/>
          </a:xfrm>
          <a:prstGeom prst="roundRect">
            <a:avLst/>
          </a:prstGeom>
          <a:solidFill>
            <a:srgbClr val="C00000"/>
          </a:solidFill>
        </p:spPr>
        <p:txBody>
          <a:bodyPr anchor="ct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1800" b="1" i="0" u="none" strike="noStrike" cap="none">
                <a:solidFill>
                  <a:schemeClr val="bg1"/>
                </a:solidFill>
                <a:latin typeface="Calibri" panose="020F0502020204030204" pitchFamily="34" charset="0"/>
                <a:ea typeface="Arial"/>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dirty="0"/>
              <a:t>Results of Advantage </a:t>
            </a:r>
          </a:p>
        </p:txBody>
      </p:sp>
      <p:sp>
        <p:nvSpPr>
          <p:cNvPr id="15" name="Text Placeholder 7">
            <a:extLst>
              <a:ext uri="{FF2B5EF4-FFF2-40B4-BE49-F238E27FC236}">
                <a16:creationId xmlns:a16="http://schemas.microsoft.com/office/drawing/2014/main" id="{138F51F1-B6AA-D84C-BD8F-645D0D620054}"/>
              </a:ext>
            </a:extLst>
          </p:cNvPr>
          <p:cNvSpPr txBox="1">
            <a:spLocks/>
          </p:cNvSpPr>
          <p:nvPr/>
        </p:nvSpPr>
        <p:spPr>
          <a:xfrm>
            <a:off x="5430506" y="4499839"/>
            <a:ext cx="3911600" cy="2370138"/>
          </a:xfrm>
          <a:prstGeom prst="rect">
            <a:avLst/>
          </a:prstGeom>
        </p:spPr>
        <p:txBody>
          <a:bodyPr/>
          <a:lstStyle>
            <a:defPPr marR="0" lvl="0" algn="l" rtl="0">
              <a:lnSpc>
                <a:spcPct val="100000"/>
              </a:lnSpc>
              <a:spcBef>
                <a:spcPts val="0"/>
              </a:spcBef>
              <a:spcAft>
                <a:spcPts val="0"/>
              </a:spcAft>
            </a:defPPr>
            <a:lvl1pPr marL="285750" marR="0" lvl="0" indent="-285750" algn="l" rtl="0">
              <a:lnSpc>
                <a:spcPct val="100000"/>
              </a:lnSpc>
              <a:spcBef>
                <a:spcPts val="0"/>
              </a:spcBef>
              <a:spcAft>
                <a:spcPts val="0"/>
              </a:spcAft>
              <a:buClr>
                <a:srgbClr val="000000"/>
              </a:buClr>
              <a:buFont typeface="Wingdings" panose="05000000000000000000" pitchFamily="2" charset="2"/>
              <a:buChar char="§"/>
              <a:defRPr sz="1400" b="0" i="0" u="none" strike="noStrike" cap="none">
                <a:solidFill>
                  <a:srgbClr val="000000"/>
                </a:solidFill>
                <a:latin typeface="Calibri" panose="020F0502020204030204" pitchFamily="34" charset="0"/>
                <a:ea typeface="Arial"/>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dirty="0"/>
              <a:t>Third quarter earnings saw a 50.5% increase in net sales &amp; 57.4% in adj. EBITDA</a:t>
            </a:r>
          </a:p>
          <a:p>
            <a:endParaRPr lang="en-US" dirty="0"/>
          </a:p>
          <a:p>
            <a:r>
              <a:rPr lang="en-US" dirty="0"/>
              <a:t>Dramatic increase is largely due to increased production in foreign markets (China, Mexico, and Turkey) and does not include the growth potential yet to be realized by the new plant being established in India </a:t>
            </a:r>
          </a:p>
          <a:p>
            <a:endParaRPr lang="en-US" dirty="0"/>
          </a:p>
          <a:p>
            <a:endParaRPr lang="en-US" dirty="0"/>
          </a:p>
          <a:p>
            <a:endParaRPr lang="en-US" dirty="0"/>
          </a:p>
          <a:p>
            <a:endParaRPr lang="en-US" dirty="0"/>
          </a:p>
          <a:p>
            <a:endParaRPr lang="en-US" dirty="0"/>
          </a:p>
        </p:txBody>
      </p:sp>
      <p:graphicFrame>
        <p:nvGraphicFramePr>
          <p:cNvPr id="16" name="Chart 15">
            <a:extLst>
              <a:ext uri="{FF2B5EF4-FFF2-40B4-BE49-F238E27FC236}">
                <a16:creationId xmlns:a16="http://schemas.microsoft.com/office/drawing/2014/main" id="{23BCDD1E-1C62-6C49-B1EF-30DE0F8C582E}"/>
              </a:ext>
            </a:extLst>
          </p:cNvPr>
          <p:cNvGraphicFramePr/>
          <p:nvPr/>
        </p:nvGraphicFramePr>
        <p:xfrm>
          <a:off x="5430506" y="1592855"/>
          <a:ext cx="3931920" cy="25339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202401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1&quot; FileUID=&quot;&quot; FileName=&quot;DCF - TPI Composites V2.xlsx&quot; Path=&quot;C:\Users\pbw10064\Documents&quot; Landmark=&quot;_bdm.28a61e21df6740a381556d5734ccc302.edm&quot; LMFriendly=&quot;Auto-generated range name&quot; SheetSlideName=&quot;_bdm.ab2797f663ce4340be4804460a713b27.edm&quot; Address=&quot;'Regression Beta'!S3:T5&quot; AddrAdjusted=&quot;'Regression Beta'!S3:T5&quot; LastUpdate=&quot;2020.02.04:17.16.03&quot; FileDesc=&quot;DCF - TPI Composites V2.xlsx&quot; Text=&quot;&quot; Value=&quot;&quot; Inst=&quot;0&quot; SBR=&quot;False&quot; SBC=&quot;False&quot; DestType=&quot;1&quot; HeaderRows=&quot;0&quot; TableRowIndex=&quot;0&quot; TableColIndex=&quot;0&quot; /&gt;&#10;&lt;/Data&gt;"/>
  <p:tag name="ADJUSTRANGE" val="true"/>
  <p:tag name="STRETCHHEIGHT" val="False"/>
</p:tagLst>
</file>

<file path=ppt/tags/tag10.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1&quot; FileUID=&quot;&quot; FileName=&quot;DCF - TPI Composites V2.xlsx&quot; Path=&quot;C:\Users\pbw10064\Documents&quot; Landmark=&quot;_bdm.96135a679a1c4f059d1f8c243c57609e.edm&quot; LMFriendly=&quot;Auto-generated range name&quot; SheetSlideName=&quot;_bdm.570eac8c66a8478ca59108e6029d6a0e.edm&quot; Address=&quot;'FCF'!B36:C45&quot; AddrAdjusted=&quot;'FCF'!B36:B45&quot; LastUpdate=&quot;2020.02.04:17.20.32&quot; FileDesc=&quot;DCF - TPI Composites V2.xlsx&quot; Text=&quot;&quot; Value=&quot;&quot; Inst=&quot;0&quot; SBR=&quot;False&quot; SBC=&quot;False&quot; DestType=&quot;1&quot; HeaderRows=&quot;0&quot; TableRowIndex=&quot;0&quot; TableColIndex=&quot;0&quot; /&gt;&#10;&lt;/Data&gt;"/>
  <p:tag name="STRETCHHEIGHT" val="False"/>
</p:tagLst>
</file>

<file path=ppt/tags/tag11.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1&quot; FileUID=&quot;&quot; FileName=&quot;DCF - TPI Composites V2.xlsx&quot; Path=&quot;C:\Users\pbw10064\Documents&quot; Landmark=&quot;_bdm.e5dea729f40c462488a223ff12d8c2b9.edm&quot; LMFriendly=&quot;Auto-generated range name&quot; SheetSlideName=&quot;_bdm.570eac8c66a8478ca59108e6029d6a0e.edm&quot; Address=&quot;'FCF'!B17:K33&quot; AddrAdjusted=&quot;'FCF'!B17:I30&quot; LastUpdate=&quot;2020.02.04:17.20.14&quot; FileDesc=&quot;DCF - TPI Composites V2.xlsx&quot; Text=&quot;&quot; Value=&quot;&quot; Inst=&quot;0&quot; SBR=&quot;False&quot; SBC=&quot;False&quot; DestType=&quot;1&quot; HeaderRows=&quot;0&quot; TableRowIndex=&quot;0&quot; TableColIndex=&quot;0&quot; /&gt;&#10;&lt;/Data&gt;"/>
  <p:tag name="STRETCHHEIGHT" val="False"/>
</p:tagLst>
</file>

<file path=ppt/tags/tag12.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1&quot; FileUID=&quot;&quot; FileName=&quot;DCF - TPI Composites V2.xlsx&quot; Path=&quot;C:\Users\pbw10064\Documents&quot; Landmark=&quot;_bdm.8e2889d2688446a7b404f45b58df541c.edm&quot; LMFriendly=&quot;Auto-generated range name&quot; SheetSlideName=&quot;_bdm.570eac8c66a8478ca59108e6029d6a0e.edm&quot; Address=&quot;'FCF'!B48:C57&quot; AddrAdjusted=&quot;'FCF'!B48:B57&quot; LastUpdate=&quot;2020.02.04:17.20.41&quot; FileDesc=&quot;DCF - TPI Composites V2.xlsx&quot; Text=&quot;&quot; Value=&quot;&quot; Inst=&quot;0&quot; SBR=&quot;False&quot; SBC=&quot;False&quot; DestType=&quot;1&quot; HeaderRows=&quot;0&quot; TableRowIndex=&quot;0&quot; TableColIndex=&quot;0&quot; /&gt;&#10;&lt;/Data&gt;"/>
  <p:tag name="STRETCHHEIGHT" val="False"/>
</p:tagLst>
</file>

<file path=ppt/tags/tag13.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1&quot; FileUID=&quot;&quot; FileName=&quot;DCF - TPI Composites V2.xlsx&quot; Path=&quot;C:\Users\pbw10064\Documents&quot; Landmark=&quot;_bdm.96135a679a1c4f059d1f8c243c57609e.edm&quot; LMFriendly=&quot;Auto-generated range name&quot; SheetSlideName=&quot;_bdm.570eac8c66a8478ca59108e6029d6a0e.edm&quot; Address=&quot;'FCF'!B36:C45&quot; AddrAdjusted=&quot;'FCF'!B36:B45&quot; LastUpdate=&quot;2020.02.04:17.29.35&quot; FileDesc=&quot;DCF - TPI Composites V2.xlsx&quot; Text=&quot;&quot; Value=&quot;&quot; Inst=&quot;0&quot; SBR=&quot;False&quot; SBC=&quot;False&quot; DestType=&quot;1&quot; HeaderRows=&quot;0&quot; TableRowIndex=&quot;0&quot; TableColIndex=&quot;0&quot; /&gt;&#10;&lt;/Data&gt;"/>
  <p:tag name="STRETCHHEIGHT" val="False"/>
</p:tagLst>
</file>

<file path=ppt/tags/tag14.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1&quot; FileUID=&quot;&quot; FileName=&quot;DCF - TPI Composites V2.xlsx&quot; Path=&quot;C:\Users\pbw10064\Documents&quot; Landmark=&quot;_bdm.8e2889d2688446a7b404f45b58df541c.edm&quot; LMFriendly=&quot;Auto-generated range name&quot; SheetSlideName=&quot;_bdm.570eac8c66a8478ca59108e6029d6a0e.edm&quot; Address=&quot;'FCF'!B48:C57&quot; AddrAdjusted=&quot;'FCF'!B48:B57&quot; LastUpdate=&quot;2020.02.04:17.29.45&quot; FileDesc=&quot;DCF - TPI Composites V2.xlsx&quot; Text=&quot;&quot; Value=&quot;&quot; Inst=&quot;0&quot; SBR=&quot;False&quot; SBC=&quot;False&quot; DestType=&quot;1&quot; HeaderRows=&quot;0&quot; TableRowIndex=&quot;0&quot; TableColIndex=&quot;0&quot; /&gt;&#10;&lt;/Data&gt;"/>
  <p:tag name="STRETCHHEIGHT" val="False"/>
</p:tagLst>
</file>

<file path=ppt/tags/tag15.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1&quot; FileUID=&quot;&quot; FileName=&quot;DCF - TPI Composites V2.xlsx&quot; Path=&quot;C:\Users\pbw10064\Documents&quot; Landmark=&quot;_bdm.e5dea729f40c462488a223ff12d8c2b9.edm&quot; LMFriendly=&quot;Auto-generated range name&quot; SheetSlideName=&quot;_bdm.570eac8c66a8478ca59108e6029d6a0e.edm&quot; Address=&quot;'FCF'!B17:K33&quot; AddrAdjusted=&quot;'FCF'!B17:I30&quot; LastUpdate=&quot;2020.02.04:17.30.14&quot; FileDesc=&quot;DCF - TPI Composites V2.xlsx&quot; Text=&quot;&quot; Value=&quot;&quot; Inst=&quot;0&quot; SBR=&quot;False&quot; SBC=&quot;False&quot; DestType=&quot;1&quot; HeaderRows=&quot;0&quot; TableRowIndex=&quot;0&quot; TableColIndex=&quot;0&quot; /&gt;&#10;&lt;/Data&gt;"/>
  <p:tag name="STRETCHHEIGHT" val="False"/>
</p:tagLst>
</file>

<file path=ppt/tags/tag16.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1&quot; FileUID=&quot;&quot; FileName=&quot;DCF - TPI Composites V2.xlsx&quot; Path=&quot;C:\Users\pbw10064\Documents&quot; Landmark=&quot;_bdm.e5dea729f40c462488a223ff12d8c2b9.edm&quot; LMFriendly=&quot;Auto-generated range name&quot; SheetSlideName=&quot;_bdm.570eac8c66a8478ca59108e6029d6a0e.edm&quot; Address=&quot;'FCF'!B17:K33&quot; AddrAdjusted=&quot;'FCF'!B17:I30&quot; LastUpdate=&quot;2020.02.04:17.24.01&quot; FileDesc=&quot;DCF - TPI Composites V2.xlsx&quot; Text=&quot;&quot; Value=&quot;&quot; Inst=&quot;0&quot; SBR=&quot;False&quot; SBC=&quot;False&quot; DestType=&quot;1&quot; HeaderRows=&quot;0&quot; TableRowIndex=&quot;0&quot; TableColIndex=&quot;0&quot; /&gt;&#10;&lt;/Data&gt;"/>
  <p:tag name="STRETCHHEIGHT" val="False"/>
</p:tagLst>
</file>

<file path=ppt/tags/tag17.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1&quot; FileUID=&quot;&quot; FileName=&quot;DCF - TPI Composites V2.xlsx&quot; Path=&quot;C:\Users\pbw10064\Documents&quot; Landmark=&quot;_bdm.96135a679a1c4f059d1f8c243c57609e.edm&quot; LMFriendly=&quot;Auto-generated range name&quot; SheetSlideName=&quot;_bdm.570eac8c66a8478ca59108e6029d6a0e.edm&quot; Address=&quot;'FCF'!B36:C45&quot; AddrAdjusted=&quot;'FCF'!B36:B45&quot; LastUpdate=&quot;2020.02.04:17.26.06&quot; FileDesc=&quot;DCF - TPI Composites V2.xlsx&quot; Text=&quot;&quot; Value=&quot;&quot; Inst=&quot;0&quot; SBR=&quot;False&quot; SBC=&quot;False&quot; DestType=&quot;1&quot; HeaderRows=&quot;0&quot; TableRowIndex=&quot;0&quot; TableColIndex=&quot;0&quot; /&gt;&#10;&lt;/Data&gt;"/>
  <p:tag name="STRETCHHEIGHT" val="False"/>
</p:tagLst>
</file>

<file path=ppt/tags/tag18.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1&quot; FileUID=&quot;&quot; FileName=&quot;DCF - TPI Composites V2.xlsx&quot; Path=&quot;C:\Users\pbw10064\Documents&quot; Landmark=&quot;_bdm.8e2889d2688446a7b404f45b58df541c.edm&quot; LMFriendly=&quot;Auto-generated range name&quot; SheetSlideName=&quot;_bdm.570eac8c66a8478ca59108e6029d6a0e.edm&quot; Address=&quot;'FCF'!B48:C57&quot; AddrAdjusted=&quot;'FCF'!B48:B57&quot; LastUpdate=&quot;2020.02.04:17.26.27&quot; FileDesc=&quot;DCF - TPI Composites V2.xlsx&quot; Text=&quot;&quot; Value=&quot;&quot; Inst=&quot;0&quot; SBR=&quot;False&quot; SBC=&quot;False&quot; DestType=&quot;1&quot; HeaderRows=&quot;0&quot; TableRowIndex=&quot;0&quot; TableColIndex=&quot;0&quot; /&gt;&#10;&lt;/Data&gt;"/>
  <p:tag name="STRETCHHEIGHT" val="False"/>
</p:tagLst>
</file>

<file path=ppt/tags/tag19.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1&quot; FileUID=&quot;&quot; FileName=&quot;DCF - TPI Composites V2.xlsx&quot; Path=&quot;C:\Users\pbw10064\Documents&quot; Landmark=&quot;_bdm.96135a679a1c4f059d1f8c243c57609e.edm&quot; LMFriendly=&quot;Auto-generated range name&quot; SheetSlideName=&quot;_bdm.570eac8c66a8478ca59108e6029d6a0e.edm&quot; Address=&quot;'FCF'!B36:C45&quot; AddrAdjusted=&quot;'FCF'!B36:B45&quot; LastUpdate=&quot;2020.02.04:17.30.47&quot; FileDesc=&quot;DCF - TPI Composites V2.xlsx&quot; Text=&quot;&quot; Value=&quot;&quot; Inst=&quot;0&quot; SBR=&quot;False&quot; SBC=&quot;False&quot; DestType=&quot;1&quot; HeaderRows=&quot;0&quot; TableRowIndex=&quot;0&quot; TableColIndex=&quot;0&quot; /&gt;&#10;&lt;/Data&gt;"/>
  <p:tag name="STRETCHHEIGHT" val="False"/>
</p:tagLst>
</file>

<file path=ppt/tags/tag2.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1&quot; FileUID=&quot;&quot; FileName=&quot;DCF - TPI Composites V2.xlsx&quot; Path=&quot;C:\Users\pbw10064\Documents&quot; Landmark=&quot;_bdm.abeafd2373fb459fba6c4918acde34ad.edm&quot; LMFriendly=&quot;Auto-generated range name&quot; SheetSlideName=&quot;_bdm.570eac8c66a8478ca59108e6029d6a0e.edm&quot; Address=&quot;'FCF'!B3:C15&quot; AddrAdjusted=&quot;'FCF'!B3:C15&quot; LastUpdate=&quot;2020.02.04:17.15.50&quot; FileDesc=&quot;DCF - TPI Composites V2.xlsx&quot; Text=&quot;&quot; Value=&quot;&quot; Inst=&quot;0&quot; SBR=&quot;False&quot; SBC=&quot;False&quot; DestType=&quot;1&quot; HeaderRows=&quot;0&quot; TableRowIndex=&quot;0&quot; TableColIndex=&quot;0&quot; /&gt;&#10;&lt;/Data&gt;"/>
  <p:tag name="ADJUSTRANGE" val="true"/>
  <p:tag name="STRETCHHEIGHT" val="False"/>
</p:tagLst>
</file>

<file path=ppt/tags/tag20.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1&quot; FileUID=&quot;&quot; FileName=&quot;DCF - TPI Composites V2.xlsx&quot; Path=&quot;C:\Users\pbw10064\Documents&quot; Landmark=&quot;_bdm.8e2889d2688446a7b404f45b58df541c.edm&quot; LMFriendly=&quot;Auto-generated range name&quot; SheetSlideName=&quot;_bdm.570eac8c66a8478ca59108e6029d6a0e.edm&quot; Address=&quot;'FCF'!B48:C57&quot; AddrAdjusted=&quot;'FCF'!B48:B57&quot; LastUpdate=&quot;2020.02.04:17.30.56&quot; FileDesc=&quot;DCF - TPI Composites V2.xlsx&quot; Text=&quot;&quot; Value=&quot;&quot; Inst=&quot;0&quot; SBR=&quot;False&quot; SBC=&quot;False&quot; DestType=&quot;1&quot; HeaderRows=&quot;0&quot; TableRowIndex=&quot;0&quot; TableColIndex=&quot;0&quot; /&gt;&#10;&lt;/Data&gt;"/>
  <p:tag name="STRETCHHEIGHT" val="False"/>
</p:tagLst>
</file>

<file path=ppt/tags/tag21.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1&quot; FileUID=&quot;&quot; FileName=&quot;DCF - TPI Composites V2.xlsx&quot; Path=&quot;C:\Users\pbw10064\Documents&quot; Landmark=&quot;_bdm.e5dea729f40c462488a223ff12d8c2b9.edm&quot; LMFriendly=&quot;Auto-generated range name&quot; SheetSlideName=&quot;_bdm.570eac8c66a8478ca59108e6029d6a0e.edm&quot; Address=&quot;'FCF'!B17:K33&quot; AddrAdjusted=&quot;'FCF'!B17:I30&quot; LastUpdate=&quot;2020.02.04:17.31.08&quot; FileDesc=&quot;DCF - TPI Composites V2.xlsx&quot; Text=&quot;&quot; Value=&quot;&quot; Inst=&quot;0&quot; SBR=&quot;False&quot; SBC=&quot;False&quot; DestType=&quot;1&quot; HeaderRows=&quot;0&quot; TableRowIndex=&quot;0&quot; TableColIndex=&quot;0&quot; /&gt;&#10;&lt;/Data&gt;"/>
  <p:tag name="STRETCHHEIGHT" val="False"/>
</p:tagLst>
</file>

<file path=ppt/tags/tag3.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1&quot; FileUID=&quot;&quot; FileName=&quot;DCF - TPI Composites V2.xlsx&quot; Path=&quot;C:\Users\pbw10064\Documents&quot; Landmark=&quot;_bdm.af3089ada7d740aa8d38ad56e0a4aed7.edm&quot; LMFriendly=&quot;Auto-generated range name&quot; SheetSlideName=&quot;_bdm.935396c65cfd4459a0b354dbc00ca6f0.edm&quot; Address=&quot;'WACC'!B2:C24&quot; AddrAdjusted=&quot;'WACC'!B2:B6&quot; LastUpdate=&quot;2020.02.04:17.16.19&quot; FileDesc=&quot;DCF - TPI Composites V2.xlsx&quot; Text=&quot;&quot; Value=&quot;&quot; Inst=&quot;0&quot; SBR=&quot;False&quot; SBC=&quot;False&quot; DestType=&quot;1&quot; HeaderRows=&quot;0&quot; TableRowIndex=&quot;0&quot; TableColIndex=&quot;0&quot; /&gt;&#10;&lt;/Data&gt;"/>
  <p:tag name="STRETCHHEIGHT" val="False"/>
</p:tagLst>
</file>

<file path=ppt/tags/tag4.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1&quot; FileUID=&quot;&quot; FileName=&quot;DCF - TPI Composites V2.xlsx&quot; Path=&quot;C:\Users\pbw10064\Documents&quot; Landmark=&quot;_bdm.e5dea729f40c462488a223ff12d8c2b9.edm&quot; LMFriendly=&quot;Auto-generated range name&quot; SheetSlideName=&quot;_bdm.570eac8c66a8478ca59108e6029d6a0e.edm&quot; Address=&quot;'FCF'!B17:K33&quot; AddrAdjusted=&quot;'FCF'!B17:I30&quot; LastUpdate=&quot;2020.02.04:17.17.02&quot; FileDesc=&quot;DCF - TPI Composites V2.xlsx&quot; Text=&quot;&quot; Value=&quot;&quot; Inst=&quot;0&quot; SBR=&quot;False&quot; SBC=&quot;False&quot; DestType=&quot;1&quot; HeaderRows=&quot;0&quot; TableRowIndex=&quot;0&quot; TableColIndex=&quot;0&quot; /&gt;&#10;&lt;/Data&gt;"/>
  <p:tag name="STRETCHHEIGHT" val="False"/>
</p:tagLst>
</file>

<file path=ppt/tags/tag5.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1&quot; FileUID=&quot;&quot; FileName=&quot;DCF - TPI Composites V2.xlsx&quot; Path=&quot;C:\Users\pbw10064\Documents&quot; Landmark=&quot;_bdm.96135a679a1c4f059d1f8c243c57609e.edm&quot; LMFriendly=&quot;Auto-generated range name&quot; SheetSlideName=&quot;_bdm.570eac8c66a8478ca59108e6029d6a0e.edm&quot; Address=&quot;'FCF'!B36:C45&quot; AddrAdjusted=&quot;'FCF'!B36:B45&quot; LastUpdate=&quot;2020.02.04:17.18.18&quot; FileDesc=&quot;DCF - TPI Composites V2.xlsx&quot; Text=&quot;&quot; Value=&quot;&quot; Inst=&quot;0&quot; SBR=&quot;False&quot; SBC=&quot;False&quot; DestType=&quot;1&quot; HeaderRows=&quot;0&quot; TableRowIndex=&quot;0&quot; TableColIndex=&quot;0&quot; /&gt;&#10;&lt;/Data&gt;"/>
  <p:tag name="STRETCHHEIGHT" val="False"/>
</p:tagLst>
</file>

<file path=ppt/tags/tag6.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1&quot; FileUID=&quot;&quot; FileName=&quot;DCF - TPI Composites V2.xlsx&quot; Path=&quot;C:\Users\pbw10064\Documents&quot; Landmark=&quot;_bdm.8e2889d2688446a7b404f45b58df541c.edm&quot; LMFriendly=&quot;Auto-generated range name&quot; SheetSlideName=&quot;_bdm.570eac8c66a8478ca59108e6029d6a0e.edm&quot; Address=&quot;'FCF'!B48:C57&quot; AddrAdjusted=&quot;'FCF'!B48:B57&quot; LastUpdate=&quot;2020.02.04:17.18.34&quot; FileDesc=&quot;DCF - TPI Composites V2.xlsx&quot; Text=&quot;&quot; Value=&quot;&quot; Inst=&quot;0&quot; SBR=&quot;False&quot; SBC=&quot;False&quot; DestType=&quot;1&quot; HeaderRows=&quot;0&quot; TableRowIndex=&quot;0&quot; TableColIndex=&quot;0&quot; /&gt;&#10;&lt;/Data&gt;"/>
  <p:tag name="STRETCHHEIGHT" val="False"/>
</p:tagLst>
</file>

<file path=ppt/tags/tag7.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1&quot; FileUID=&quot;&quot; FileName=&quot;DCF - TPI Composites V2.xlsx&quot; Path=&quot;C:\Users\pbw10064\Documents&quot; Landmark=&quot;_bdm.96135a679a1c4f059d1f8c243c57609e.edm&quot; LMFriendly=&quot;Auto-generated range name&quot; SheetSlideName=&quot;_bdm.570eac8c66a8478ca59108e6029d6a0e.edm&quot; Address=&quot;'FCF'!B36:C45&quot; AddrAdjusted=&quot;'FCF'!B36:B45&quot; LastUpdate=&quot;2020.02.04:17.28.32&quot; FileDesc=&quot;DCF - TPI Composites V2.xlsx&quot; Text=&quot;&quot; Value=&quot;&quot; Inst=&quot;0&quot; SBR=&quot;False&quot; SBC=&quot;False&quot; DestType=&quot;1&quot; HeaderRows=&quot;0&quot; TableRowIndex=&quot;0&quot; TableColIndex=&quot;0&quot; /&gt;&#10;&lt;/Data&gt;"/>
  <p:tag name="STRETCHHEIGHT" val="False"/>
</p:tagLst>
</file>

<file path=ppt/tags/tag8.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1&quot; FileUID=&quot;&quot; FileName=&quot;DCF - TPI Composites V2.xlsx&quot; Path=&quot;C:\Users\pbw10064\Documents&quot; Landmark=&quot;_bdm.8e2889d2688446a7b404f45b58df541c.edm&quot; LMFriendly=&quot;Auto-generated range name&quot; SheetSlideName=&quot;_bdm.570eac8c66a8478ca59108e6029d6a0e.edm&quot; Address=&quot;'FCF'!B48:C57&quot; AddrAdjusted=&quot;'FCF'!B48:B57&quot; LastUpdate=&quot;2020.02.04:17.28.43&quot; FileDesc=&quot;DCF - TPI Composites V2.xlsx&quot; Text=&quot;&quot; Value=&quot;&quot; Inst=&quot;0&quot; SBR=&quot;False&quot; SBC=&quot;False&quot; DestType=&quot;1&quot; HeaderRows=&quot;0&quot; TableRowIndex=&quot;0&quot; TableColIndex=&quot;0&quot; /&gt;&#10;&lt;/Data&gt;"/>
  <p:tag name="STRETCHHEIGHT" val="False"/>
</p:tagLst>
</file>

<file path=ppt/tags/tag9.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1&quot; FileUID=&quot;&quot; FileName=&quot;DCF - TPI Composites V2.xlsx&quot; Path=&quot;C:\Users\pbw10064\Documents&quot; Landmark=&quot;_bdm.e5dea729f40c462488a223ff12d8c2b9.edm&quot; LMFriendly=&quot;Auto-generated range name&quot; SheetSlideName=&quot;_bdm.570eac8c66a8478ca59108e6029d6a0e.edm&quot; Address=&quot;'FCF'!B17:K33&quot; AddrAdjusted=&quot;'FCF'!B17:I30&quot; LastUpdate=&quot;2020.02.04:17.28.57&quot; FileDesc=&quot;DCF - TPI Composites V2.xlsx&quot; Text=&quot;&quot; Value=&quot;&quot; Inst=&quot;0&quot; SBR=&quot;False&quot; SBC=&quot;False&quot; DestType=&quot;1&quot; HeaderRows=&quot;0&quot; TableRowIndex=&quot;0&quot; TableColIndex=&quot;0&quot; /&gt;&#10;&lt;/Data&gt;"/>
  <p:tag name="STRETCHHEIGHT" val="False"/>
</p:tagLst>
</file>

<file path=ppt/theme/theme1.xml><?xml version="1.0" encoding="utf-8"?>
<a:theme xmlns:a="http://schemas.openxmlformats.org/drawingml/2006/main" name="SMIF Format">
  <a:themeElements>
    <a:clrScheme name="Custom 1">
      <a:dk1>
        <a:srgbClr val="000000"/>
      </a:dk1>
      <a:lt1>
        <a:srgbClr val="FFFFFF"/>
      </a:lt1>
      <a:dk2>
        <a:srgbClr val="44546A"/>
      </a:dk2>
      <a:lt2>
        <a:srgbClr val="E7E6E6"/>
      </a:lt2>
      <a:accent1>
        <a:srgbClr val="C00000"/>
      </a:accent1>
      <a:accent2>
        <a:srgbClr val="000000"/>
      </a:accent2>
      <a:accent3>
        <a:srgbClr val="5F605A"/>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MIF Format">
  <a:themeElements>
    <a:clrScheme name="Custom 1">
      <a:dk1>
        <a:srgbClr val="000000"/>
      </a:dk1>
      <a:lt1>
        <a:srgbClr val="FFFFFF"/>
      </a:lt1>
      <a:dk2>
        <a:srgbClr val="44546A"/>
      </a:dk2>
      <a:lt2>
        <a:srgbClr val="E7E6E6"/>
      </a:lt2>
      <a:accent1>
        <a:srgbClr val="C00000"/>
      </a:accent1>
      <a:accent2>
        <a:srgbClr val="000000"/>
      </a:accent2>
      <a:accent3>
        <a:srgbClr val="5F605A"/>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4212</TotalTime>
  <Words>2298</Words>
  <Application>Microsoft Office PowerPoint</Application>
  <PresentationFormat>Custom</PresentationFormat>
  <Paragraphs>329</Paragraphs>
  <Slides>24</Slides>
  <Notes>12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24</vt:i4>
      </vt:variant>
    </vt:vector>
  </HeadingPairs>
  <TitlesOfParts>
    <vt:vector size="29" baseType="lpstr">
      <vt:lpstr>Arial</vt:lpstr>
      <vt:lpstr>Calibri</vt:lpstr>
      <vt:lpstr>Wingdings</vt:lpstr>
      <vt:lpstr>SMIF Format</vt:lpstr>
      <vt:lpstr>1_SMIF Format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calcala</dc:creator>
  <cp:lastModifiedBy>Salina Marianne Beltran</cp:lastModifiedBy>
  <cp:revision>296</cp:revision>
  <dcterms:created xsi:type="dcterms:W3CDTF">2016-08-14T16:36:56Z</dcterms:created>
  <dcterms:modified xsi:type="dcterms:W3CDTF">2023-07-12T20:59:14Z</dcterms:modified>
</cp:coreProperties>
</file>